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Lst>
  <p:notesMasterIdLst>
    <p:notesMasterId r:id="rId39"/>
  </p:notesMasterIdLst>
  <p:sldIdLst>
    <p:sldId id="400" r:id="rId6"/>
    <p:sldId id="401" r:id="rId7"/>
    <p:sldId id="402" r:id="rId8"/>
    <p:sldId id="403" r:id="rId9"/>
    <p:sldId id="404" r:id="rId10"/>
    <p:sldId id="405" r:id="rId11"/>
    <p:sldId id="406" r:id="rId12"/>
    <p:sldId id="407" r:id="rId13"/>
    <p:sldId id="408" r:id="rId14"/>
    <p:sldId id="409" r:id="rId15"/>
    <p:sldId id="410" r:id="rId16"/>
    <p:sldId id="411" r:id="rId17"/>
    <p:sldId id="412" r:id="rId18"/>
    <p:sldId id="413" r:id="rId19"/>
    <p:sldId id="414" r:id="rId20"/>
    <p:sldId id="415" r:id="rId21"/>
    <p:sldId id="41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260"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260"/>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3300"/>
    <a:srgbClr val="AC0000"/>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81" autoAdjust="0"/>
    <p:restoredTop sz="86481" autoAdjust="0"/>
  </p:normalViewPr>
  <p:slideViewPr>
    <p:cSldViewPr snapToGrid="0" showGuides="1">
      <p:cViewPr varScale="1">
        <p:scale>
          <a:sx n="114" d="100"/>
          <a:sy n="114" d="100"/>
        </p:scale>
        <p:origin x="1116" y="102"/>
      </p:cViewPr>
      <p:guideLst>
        <p:guide pos="3264"/>
        <p:guide orient="horz" pos="2256"/>
        <p:guide pos="5640"/>
      </p:guideLst>
    </p:cSldViewPr>
  </p:slideViewPr>
  <p:outlineViewPr>
    <p:cViewPr>
      <p:scale>
        <a:sx n="33" d="100"/>
        <a:sy n="33" d="100"/>
      </p:scale>
      <p:origin x="0" y="-17766"/>
    </p:cViewPr>
  </p:outlineViewPr>
  <p:notesTextViewPr>
    <p:cViewPr>
      <p:scale>
        <a:sx n="100" d="100"/>
        <a:sy n="100" d="100"/>
      </p:scale>
      <p:origin x="0" y="0"/>
    </p:cViewPr>
  </p:notesTextViewPr>
  <p:notesViewPr>
    <p:cSldViewPr snapToGrid="0">
      <p:cViewPr>
        <p:scale>
          <a:sx n="66" d="100"/>
          <a:sy n="66" d="100"/>
        </p:scale>
        <p:origin x="255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15294-8BCE-4B15-84C9-4E8D5074478D}" type="datetimeFigureOut">
              <a:rPr lang="en-US" smtClean="0"/>
              <a:t>8/29/2022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56329-1779-487C-B587-BBABA473AA7C}" type="slidenum">
              <a:rPr lang="en-US" smtClean="0"/>
              <a:t>‹#›</a:t>
            </a:fld>
            <a:endParaRPr lang="en-US"/>
          </a:p>
        </p:txBody>
      </p:sp>
    </p:spTree>
    <p:extLst>
      <p:ext uri="{BB962C8B-B14F-4D97-AF65-F5344CB8AC3E}">
        <p14:creationId xmlns:p14="http://schemas.microsoft.com/office/powerpoint/2010/main" val="195580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chapter introduces you to how to protect your computer and data today and prepare you for tomorrow including types of computers, computer components, peripherals, and upgrades.</a:t>
            </a:r>
          </a:p>
        </p:txBody>
      </p:sp>
      <p:sp>
        <p:nvSpPr>
          <p:cNvPr id="4" name="Slide Number Placeholder 3"/>
          <p:cNvSpPr>
            <a:spLocks noGrp="1"/>
          </p:cNvSpPr>
          <p:nvPr>
            <p:ph type="sldNum" sz="quarter" idx="5"/>
          </p:nvPr>
        </p:nvSpPr>
        <p:spPr/>
        <p:txBody>
          <a:bodyPr/>
          <a:lstStyle/>
          <a:p>
            <a:fld id="{35356329-1779-487C-B587-BBABA473AA7C}" type="slidenum">
              <a:rPr lang="en-US" smtClean="0"/>
              <a:t>1</a:t>
            </a:fld>
            <a:endParaRPr lang="en-US"/>
          </a:p>
        </p:txBody>
      </p:sp>
    </p:spTree>
    <p:extLst>
      <p:ext uri="{BB962C8B-B14F-4D97-AF65-F5344CB8AC3E}">
        <p14:creationId xmlns:p14="http://schemas.microsoft.com/office/powerpoint/2010/main" val="3211017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Tx/>
              <a:buChar char="•"/>
            </a:pPr>
            <a:r>
              <a:rPr lang="en-US" b="1" dirty="0"/>
              <a:t>Central Processing Unit </a:t>
            </a:r>
            <a:r>
              <a:rPr lang="en-US" dirty="0"/>
              <a:t>(CPU) (key term) or processor</a:t>
            </a:r>
            <a:r>
              <a:rPr lang="en-US" baseline="0" dirty="0"/>
              <a:t> is </a:t>
            </a:r>
            <a:r>
              <a:rPr lang="en-US" dirty="0"/>
              <a:t>located on the </a:t>
            </a:r>
            <a:r>
              <a:rPr lang="en-US" b="1" dirty="0"/>
              <a:t>microprocessor</a:t>
            </a:r>
            <a:r>
              <a:rPr lang="en-US" dirty="0"/>
              <a:t> (key term)  chip and has two components - the control unit and the arithmetic-logic unit</a:t>
            </a:r>
          </a:p>
          <a:p>
            <a:pPr marL="228600" indent="-228600" eaLnBrk="1" hangingPunct="1">
              <a:spcBef>
                <a:spcPct val="0"/>
              </a:spcBef>
              <a:buFontTx/>
              <a:buChar char="•"/>
            </a:pPr>
            <a:r>
              <a:rPr lang="en-US" b="1" dirty="0"/>
              <a:t>Control Unit </a:t>
            </a:r>
            <a:r>
              <a:rPr lang="en-US" dirty="0"/>
              <a:t>(key term) </a:t>
            </a:r>
          </a:p>
          <a:p>
            <a:pPr marL="685800" lvl="1" indent="-228600" eaLnBrk="1" hangingPunct="1">
              <a:spcBef>
                <a:spcPct val="0"/>
              </a:spcBef>
              <a:buFontTx/>
              <a:buChar char="•"/>
            </a:pPr>
            <a:r>
              <a:rPr lang="en-US" dirty="0"/>
              <a:t>Program instructions</a:t>
            </a:r>
          </a:p>
          <a:p>
            <a:pPr marL="685800" lvl="1" indent="-228600" eaLnBrk="1" hangingPunct="1">
              <a:spcBef>
                <a:spcPct val="0"/>
              </a:spcBef>
              <a:buFontTx/>
              <a:buChar char="•"/>
            </a:pPr>
            <a:r>
              <a:rPr lang="en-US" dirty="0"/>
              <a:t>Directs flow between memory and Arithmetic-Logic Unit</a:t>
            </a:r>
          </a:p>
          <a:p>
            <a:pPr marL="685800" lvl="1" indent="-228600" eaLnBrk="1" hangingPunct="1">
              <a:spcBef>
                <a:spcPct val="0"/>
              </a:spcBef>
              <a:buFontTx/>
              <a:buChar char="•"/>
            </a:pPr>
            <a:r>
              <a:rPr lang="en-US" dirty="0"/>
              <a:t>Directs flow between CPU and I/O devices</a:t>
            </a:r>
          </a:p>
          <a:p>
            <a:pPr marL="228600" indent="-228600" eaLnBrk="1" hangingPunct="1">
              <a:spcBef>
                <a:spcPct val="0"/>
              </a:spcBef>
              <a:buFontTx/>
              <a:buChar char="•"/>
            </a:pPr>
            <a:r>
              <a:rPr lang="en-US" b="1" dirty="0"/>
              <a:t>Arithmetic-Logic Unit – ALU </a:t>
            </a:r>
            <a:r>
              <a:rPr lang="en-US" dirty="0"/>
              <a:t>(key term) </a:t>
            </a:r>
          </a:p>
          <a:p>
            <a:pPr marL="685800" lvl="1" indent="-228600" eaLnBrk="1" hangingPunct="1">
              <a:spcBef>
                <a:spcPct val="0"/>
              </a:spcBef>
              <a:buFontTx/>
              <a:buChar char="•"/>
            </a:pPr>
            <a:r>
              <a:rPr lang="en-US" dirty="0"/>
              <a:t>Two types of operations</a:t>
            </a:r>
          </a:p>
          <a:p>
            <a:pPr marL="1143000" lvl="2" indent="-228600" eaLnBrk="1" hangingPunct="1">
              <a:spcBef>
                <a:spcPct val="0"/>
              </a:spcBef>
              <a:buFontTx/>
              <a:buChar char="•"/>
            </a:pPr>
            <a:r>
              <a:rPr lang="en-US" b="1" dirty="0"/>
              <a:t>Arithmetic operation </a:t>
            </a:r>
            <a:r>
              <a:rPr lang="en-US" dirty="0"/>
              <a:t>(Key Term) such as addition,</a:t>
            </a:r>
            <a:r>
              <a:rPr lang="en-US" baseline="0" dirty="0"/>
              <a:t> subtraction, multiplication and division</a:t>
            </a:r>
            <a:endParaRPr lang="en-US" dirty="0"/>
          </a:p>
          <a:p>
            <a:pPr marL="1143000" lvl="2" indent="-228600" eaLnBrk="1" hangingPunct="1">
              <a:spcBef>
                <a:spcPct val="0"/>
              </a:spcBef>
              <a:buFontTx/>
              <a:buChar char="•"/>
            </a:pPr>
            <a:r>
              <a:rPr lang="en-US" b="1" dirty="0"/>
              <a:t>Logical operation </a:t>
            </a:r>
            <a:r>
              <a:rPr lang="en-US" dirty="0"/>
              <a:t>(Key Term) comparisons</a:t>
            </a:r>
            <a:r>
              <a:rPr lang="en-US" baseline="0" dirty="0"/>
              <a:t> such as equal to, less than and greater than</a:t>
            </a:r>
            <a:endParaRPr lang="en-US" dirty="0"/>
          </a:p>
          <a:p>
            <a:pPr marL="0" indent="0" eaLnBrk="1" hangingPunct="1">
              <a:spcBef>
                <a:spcPct val="0"/>
              </a:spcBef>
              <a:buFontTx/>
              <a:buNone/>
            </a:pPr>
            <a:endParaRPr lang="en-US" b="1" i="1" dirty="0">
              <a:solidFill>
                <a:srgbClr val="FF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10</a:t>
            </a:fld>
            <a:endParaRPr lang="en-US"/>
          </a:p>
        </p:txBody>
      </p:sp>
    </p:spTree>
    <p:extLst>
      <p:ext uri="{BB962C8B-B14F-4D97-AF65-F5344CB8AC3E}">
        <p14:creationId xmlns:p14="http://schemas.microsoft.com/office/powerpoint/2010/main" val="1619162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None/>
            </a:pPr>
            <a:r>
              <a:rPr lang="en-US" dirty="0"/>
              <a:t>A </a:t>
            </a:r>
            <a:r>
              <a:rPr lang="en-US" b="1" dirty="0"/>
              <a:t>word</a:t>
            </a:r>
            <a:r>
              <a:rPr lang="en-US" dirty="0"/>
              <a:t> (Key Term) is the number of bits that can be accessed at one time by the CPU</a:t>
            </a:r>
          </a:p>
          <a:p>
            <a:pPr eaLnBrk="1" hangingPunct="1">
              <a:spcBef>
                <a:spcPct val="0"/>
              </a:spcBef>
              <a:buFontTx/>
              <a:buNone/>
            </a:pPr>
            <a:endParaRPr lang="en-US" dirty="0"/>
          </a:p>
          <a:p>
            <a:pPr lvl="1" eaLnBrk="1" hangingPunct="1">
              <a:spcBef>
                <a:spcPct val="0"/>
              </a:spcBef>
              <a:buFontTx/>
              <a:buChar char="•"/>
            </a:pPr>
            <a:r>
              <a:rPr lang="en-US" dirty="0"/>
              <a:t>8 bits group</a:t>
            </a:r>
            <a:r>
              <a:rPr lang="en-US" baseline="0" dirty="0"/>
              <a:t> together to form a byte</a:t>
            </a:r>
            <a:endParaRPr lang="en-US" dirty="0"/>
          </a:p>
          <a:p>
            <a:pPr lvl="1" eaLnBrk="1" hangingPunct="1">
              <a:spcBef>
                <a:spcPct val="0"/>
              </a:spcBef>
              <a:buFontTx/>
              <a:buChar char="•"/>
            </a:pPr>
            <a:r>
              <a:rPr lang="en-US" dirty="0"/>
              <a:t>32 bit word</a:t>
            </a:r>
            <a:r>
              <a:rPr lang="en-US" baseline="0" dirty="0"/>
              <a:t> computer can access 4 bytes at a time</a:t>
            </a:r>
          </a:p>
          <a:p>
            <a:pPr lvl="1" eaLnBrk="1" hangingPunct="1">
              <a:spcBef>
                <a:spcPct val="0"/>
              </a:spcBef>
              <a:buFontTx/>
              <a:buChar char="•"/>
            </a:pPr>
            <a:r>
              <a:rPr lang="en-US" baseline="0" dirty="0"/>
              <a:t>64 bit word computer can access 8 bytes at a time</a:t>
            </a:r>
            <a:endParaRPr lang="en-US" dirty="0"/>
          </a:p>
          <a:p>
            <a:endParaRPr lang="en-US" dirty="0"/>
          </a:p>
          <a:p>
            <a:r>
              <a:rPr lang="en-US" b="1" dirty="0"/>
              <a:t>Clock speed </a:t>
            </a:r>
            <a:r>
              <a:rPr lang="en-US" dirty="0"/>
              <a:t>(key term) –</a:t>
            </a:r>
            <a:r>
              <a:rPr lang="en-US" baseline="0" dirty="0"/>
              <a:t> number of times the CPU can fetch and process data and instructions in a second</a:t>
            </a:r>
          </a:p>
          <a:p>
            <a:pPr marL="628650" lvl="1" indent="-171450">
              <a:buFont typeface="Arial" panose="020B0604020202020204" pitchFamily="34" charset="0"/>
              <a:buChar char="•"/>
            </a:pPr>
            <a:r>
              <a:rPr lang="en-US" baseline="0" dirty="0"/>
              <a:t>Older computers measured in millionth of a second – microsecond</a:t>
            </a:r>
          </a:p>
          <a:p>
            <a:pPr marL="628650" lvl="1" indent="-171450">
              <a:buFont typeface="Arial" panose="020B0604020202020204" pitchFamily="34" charset="0"/>
              <a:buChar char="•"/>
            </a:pPr>
            <a:r>
              <a:rPr lang="en-US" baseline="0" dirty="0"/>
              <a:t>Newer computers measured in billionth of a second – nanosecond</a:t>
            </a:r>
          </a:p>
          <a:p>
            <a:pPr marL="628650" lvl="1" indent="-171450">
              <a:buFont typeface="Arial" panose="020B0604020202020204" pitchFamily="34" charset="0"/>
              <a:buChar char="•"/>
            </a:pPr>
            <a:r>
              <a:rPr lang="en-US" baseline="0" dirty="0"/>
              <a:t>Super computers measured in picoseconds</a:t>
            </a: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11</a:t>
            </a:fld>
            <a:endParaRPr lang="en-US"/>
          </a:p>
        </p:txBody>
      </p:sp>
    </p:spTree>
    <p:extLst>
      <p:ext uri="{BB962C8B-B14F-4D97-AF65-F5344CB8AC3E}">
        <p14:creationId xmlns:p14="http://schemas.microsoft.com/office/powerpoint/2010/main" val="24556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Multicore</a:t>
            </a:r>
            <a:r>
              <a:rPr lang="en-US" b="1" baseline="0" dirty="0"/>
              <a:t> processors </a:t>
            </a:r>
            <a:r>
              <a:rPr lang="en-US" baseline="0" dirty="0"/>
              <a:t>(key term) – allow a single computer to run two or more operations at the same time</a:t>
            </a:r>
          </a:p>
          <a:p>
            <a:r>
              <a:rPr lang="en-US" baseline="0" dirty="0"/>
              <a:t>Example:  quad-core processor could have one core computing a complex Excel spreadsheet while the other is running a multimedia presentation while the third is running Word and the fourth is running Access. </a:t>
            </a:r>
          </a:p>
          <a:p>
            <a:r>
              <a:rPr lang="en-US" b="1" baseline="0" dirty="0"/>
              <a:t>Parallel Processing </a:t>
            </a:r>
            <a:r>
              <a:rPr lang="en-US" baseline="0" dirty="0"/>
              <a:t>(key term) – dividing tasks into parts that can be distributed across each core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12</a:t>
            </a:fld>
            <a:endParaRPr lang="en-US"/>
          </a:p>
        </p:txBody>
      </p:sp>
    </p:spTree>
    <p:extLst>
      <p:ext uri="{BB962C8B-B14F-4D97-AF65-F5344CB8AC3E}">
        <p14:creationId xmlns:p14="http://schemas.microsoft.com/office/powerpoint/2010/main" val="423243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Specialty processors are designed to handle special functions</a:t>
            </a:r>
          </a:p>
          <a:p>
            <a:pPr lvl="1" eaLnBrk="1" hangingPunct="1">
              <a:spcBef>
                <a:spcPct val="0"/>
              </a:spcBef>
              <a:buFontTx/>
              <a:buChar char="•"/>
            </a:pPr>
            <a:r>
              <a:rPr lang="en-US" b="1" dirty="0"/>
              <a:t>Coprocessor</a:t>
            </a:r>
            <a:r>
              <a:rPr lang="en-US" baseline="0" dirty="0"/>
              <a:t> (key term) chips designed to improve specific computing operations</a:t>
            </a:r>
            <a:endParaRPr lang="en-US" dirty="0"/>
          </a:p>
          <a:p>
            <a:pPr lvl="1" eaLnBrk="1" hangingPunct="1">
              <a:spcBef>
                <a:spcPct val="0"/>
              </a:spcBef>
              <a:buFontTx/>
              <a:buChar char="•"/>
            </a:pPr>
            <a:r>
              <a:rPr lang="en-US" b="1" dirty="0"/>
              <a:t>Graphics coprocessor </a:t>
            </a:r>
            <a:r>
              <a:rPr lang="en-US" dirty="0"/>
              <a:t>(key term),</a:t>
            </a:r>
            <a:r>
              <a:rPr lang="en-US" baseline="0" dirty="0"/>
              <a:t> Graphics Processing Unit</a:t>
            </a:r>
            <a:endParaRPr lang="en-US" dirty="0"/>
          </a:p>
          <a:p>
            <a:pPr lvl="2" eaLnBrk="1" hangingPunct="1">
              <a:spcBef>
                <a:spcPct val="0"/>
              </a:spcBef>
              <a:buFontTx/>
              <a:buChar char="•"/>
            </a:pPr>
            <a:r>
              <a:rPr lang="en-US" dirty="0"/>
              <a:t>Displaying 3-D images and encrypting data</a:t>
            </a:r>
          </a:p>
          <a:p>
            <a:pPr lvl="2" eaLnBrk="1" hangingPunct="1">
              <a:spcBef>
                <a:spcPct val="0"/>
              </a:spcBef>
              <a:buFontTx/>
              <a:buNone/>
            </a:pPr>
            <a:endParaRPr lang="en-US" dirty="0"/>
          </a:p>
          <a:p>
            <a:pPr lvl="0" eaLnBrk="1" hangingPunct="1">
              <a:spcBef>
                <a:spcPct val="0"/>
              </a:spcBef>
              <a:buFontTx/>
              <a:buNone/>
            </a:pPr>
            <a:r>
              <a:rPr lang="en-US" dirty="0"/>
              <a:t>Cars may have more than 100 specialty</a:t>
            </a:r>
            <a:r>
              <a:rPr lang="en-US" baseline="0" dirty="0"/>
              <a:t> processors now.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13</a:t>
            </a:fld>
            <a:endParaRPr lang="en-US"/>
          </a:p>
        </p:txBody>
      </p:sp>
    </p:spTree>
    <p:extLst>
      <p:ext uri="{BB962C8B-B14F-4D97-AF65-F5344CB8AC3E}">
        <p14:creationId xmlns:p14="http://schemas.microsoft.com/office/powerpoint/2010/main" val="343383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20000"/>
              </a:spcBef>
              <a:buFontTx/>
              <a:buNone/>
              <a:tabLst>
                <a:tab pos="457200" algn="l"/>
              </a:tabLst>
            </a:pPr>
            <a:r>
              <a:rPr lang="en-US" sz="1200" b="1" dirty="0"/>
              <a:t>Memory</a:t>
            </a:r>
            <a:r>
              <a:rPr lang="en-US" sz="1200" baseline="0" dirty="0"/>
              <a:t> (key term) – holding area for data, instructions and information</a:t>
            </a:r>
            <a:endParaRPr lang="en-US" sz="1200" dirty="0"/>
          </a:p>
          <a:p>
            <a:pPr eaLnBrk="1" hangingPunct="1">
              <a:spcBef>
                <a:spcPct val="20000"/>
              </a:spcBef>
              <a:buFontTx/>
              <a:buChar char="•"/>
              <a:tabLst>
                <a:tab pos="457200" algn="l"/>
              </a:tabLst>
            </a:pPr>
            <a:r>
              <a:rPr lang="en-US" sz="1200" b="1" dirty="0"/>
              <a:t>RAM (Random-access memory) </a:t>
            </a:r>
            <a:r>
              <a:rPr lang="en-US" sz="1200" dirty="0"/>
              <a:t>(Key Term) - </a:t>
            </a:r>
            <a:r>
              <a:rPr lang="en-US" sz="1200" b="0" i="0" u="none" strike="noStrike" kern="1200" baseline="0" dirty="0">
                <a:solidFill>
                  <a:schemeClr val="tx1"/>
                </a:solidFill>
                <a:latin typeface="+mn-lt"/>
                <a:ea typeface="+mn-ea"/>
                <a:cs typeface="+mn-cs"/>
              </a:rPr>
              <a:t>chips hold the program (sequence of instructions) and data that the CPU is presently processing </a:t>
            </a:r>
            <a:endParaRPr lang="en-US" sz="1200" dirty="0"/>
          </a:p>
          <a:p>
            <a:pPr eaLnBrk="1" hangingPunct="1">
              <a:spcBef>
                <a:spcPct val="20000"/>
              </a:spcBef>
              <a:buFontTx/>
              <a:buChar char="•"/>
              <a:tabLst>
                <a:tab pos="457200" algn="l"/>
              </a:tabLst>
            </a:pPr>
            <a:r>
              <a:rPr lang="en-US" sz="1200" b="1" dirty="0"/>
              <a:t>ROM (Read-only memory)</a:t>
            </a:r>
            <a:r>
              <a:rPr lang="en-US" sz="1200" dirty="0"/>
              <a:t> (Key Term) - </a:t>
            </a:r>
            <a:r>
              <a:rPr lang="en-US" sz="1200" b="0" i="0" u="none" strike="noStrike" kern="1200" baseline="0" dirty="0">
                <a:solidFill>
                  <a:schemeClr val="tx1"/>
                </a:solidFill>
                <a:latin typeface="+mn-lt"/>
                <a:ea typeface="+mn-ea"/>
                <a:cs typeface="+mn-cs"/>
              </a:rPr>
              <a:t>chips have information stored in them by the manufacturer. Unlike RAM chips, ROM chips are not volatile and cannot be changed by the user. </a:t>
            </a:r>
            <a:endParaRPr lang="en-US" sz="1200" dirty="0"/>
          </a:p>
          <a:p>
            <a:pPr eaLnBrk="1" hangingPunct="1">
              <a:spcBef>
                <a:spcPct val="20000"/>
              </a:spcBef>
              <a:buFontTx/>
              <a:buChar char="•"/>
              <a:tabLst>
                <a:tab pos="457200" algn="l"/>
              </a:tabLst>
            </a:pPr>
            <a:r>
              <a:rPr lang="en-US" sz="1200" b="1" dirty="0"/>
              <a:t>Flash </a:t>
            </a:r>
            <a:r>
              <a:rPr lang="en-US" sz="1200" dirty="0"/>
              <a:t>(Key Term)  - </a:t>
            </a:r>
            <a:r>
              <a:rPr lang="en-US" sz="1200" b="0" i="0" u="none" strike="noStrike" kern="1200" baseline="0" dirty="0">
                <a:solidFill>
                  <a:schemeClr val="tx1"/>
                </a:solidFill>
                <a:latin typeface="+mn-lt"/>
                <a:ea typeface="+mn-ea"/>
                <a:cs typeface="+mn-cs"/>
              </a:rPr>
              <a:t>offers a combination of the features of RAM and ROM. Like RAM, it can be updated to store new information. Like ROM, it does not lose that information when power to the computer system is turned off.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14</a:t>
            </a:fld>
            <a:endParaRPr lang="en-US"/>
          </a:p>
        </p:txBody>
      </p:sp>
    </p:spTree>
    <p:extLst>
      <p:ext uri="{BB962C8B-B14F-4D97-AF65-F5344CB8AC3E}">
        <p14:creationId xmlns:p14="http://schemas.microsoft.com/office/powerpoint/2010/main" val="3991946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spcBef>
                <a:spcPct val="20000"/>
              </a:spcBef>
              <a:buFontTx/>
              <a:buChar char="•"/>
              <a:tabLst>
                <a:tab pos="457200" algn="l"/>
              </a:tabLst>
            </a:pPr>
            <a:r>
              <a:rPr lang="en-US" sz="1100" dirty="0"/>
              <a:t>Temporarily holds data and programs being processed by the CPU</a:t>
            </a:r>
          </a:p>
          <a:p>
            <a:pPr lvl="0" eaLnBrk="1" hangingPunct="1">
              <a:spcBef>
                <a:spcPct val="20000"/>
              </a:spcBef>
              <a:buFontTx/>
              <a:buChar char="•"/>
              <a:tabLst>
                <a:tab pos="457200" algn="l"/>
              </a:tabLst>
            </a:pPr>
            <a:r>
              <a:rPr lang="en-US" sz="1100" dirty="0"/>
              <a:t>Volatile - when power shuts off, contents of RAM are emptied</a:t>
            </a:r>
          </a:p>
          <a:p>
            <a:pPr lvl="0" eaLnBrk="1" hangingPunct="1">
              <a:spcBef>
                <a:spcPct val="20000"/>
              </a:spcBef>
              <a:buFontTx/>
              <a:buChar char="•"/>
              <a:tabLst>
                <a:tab pos="457200" algn="l"/>
              </a:tabLst>
            </a:pPr>
            <a:r>
              <a:rPr lang="en-US" sz="1100" dirty="0"/>
              <a:t>Exception - flash RAM can retain data when power disrupted, used in high end portable computers</a:t>
            </a:r>
          </a:p>
          <a:p>
            <a:pPr eaLnBrk="1" hangingPunct="1">
              <a:spcBef>
                <a:spcPct val="0"/>
              </a:spcBef>
              <a:buFontTx/>
              <a:buChar char="•"/>
            </a:pPr>
            <a:r>
              <a:rPr lang="en-US" b="1" dirty="0"/>
              <a:t>Cache memory </a:t>
            </a:r>
            <a:r>
              <a:rPr lang="en-US" dirty="0"/>
              <a:t>(key term)  – improves processing by acting as a temporary high-speed holding area between the memory and CPU</a:t>
            </a:r>
          </a:p>
          <a:p>
            <a:pPr lvl="1" eaLnBrk="1" hangingPunct="1">
              <a:spcBef>
                <a:spcPct val="20000"/>
              </a:spcBef>
              <a:buFontTx/>
              <a:buChar char="•"/>
              <a:tabLst>
                <a:tab pos="457200" algn="l"/>
              </a:tabLst>
            </a:pPr>
            <a:r>
              <a:rPr lang="en-US" sz="1100" dirty="0"/>
              <a:t>Area in RAM set aside to store information frequently accessed</a:t>
            </a:r>
          </a:p>
          <a:p>
            <a:pPr eaLnBrk="1" hangingPunct="1">
              <a:spcBef>
                <a:spcPct val="0"/>
              </a:spcBef>
              <a:buFontTx/>
              <a:buNone/>
            </a:pPr>
            <a:endParaRPr lang="en-US" dirty="0"/>
          </a:p>
          <a:p>
            <a:pPr marL="0" marR="0" lvl="1" indent="0" algn="l" defTabSz="914400" rtl="0" eaLnBrk="1" fontAlgn="auto" latinLnBrk="0" hangingPunct="1">
              <a:lnSpc>
                <a:spcPct val="100000"/>
              </a:lnSpc>
              <a:spcBef>
                <a:spcPct val="0"/>
              </a:spcBef>
              <a:spcAft>
                <a:spcPts val="0"/>
              </a:spcAft>
              <a:buClrTx/>
              <a:buSzTx/>
              <a:buFontTx/>
              <a:buChar char="•"/>
              <a:tabLst/>
              <a:defRPr/>
            </a:pPr>
            <a:r>
              <a:rPr lang="en-US" sz="1200" b="1" baseline="0" dirty="0"/>
              <a:t>DIMM</a:t>
            </a:r>
            <a:r>
              <a:rPr lang="en-US" sz="1200" baseline="0" dirty="0"/>
              <a:t> (dual in-line memory module) (key term) – additional RAM</a:t>
            </a:r>
          </a:p>
          <a:p>
            <a:pPr eaLnBrk="1" hangingPunct="1">
              <a:spcBef>
                <a:spcPct val="0"/>
              </a:spcBef>
              <a:buFontTx/>
              <a:buNone/>
            </a:pPr>
            <a:endParaRPr lang="en-US" dirty="0"/>
          </a:p>
          <a:p>
            <a:pPr eaLnBrk="1" hangingPunct="1">
              <a:spcBef>
                <a:spcPct val="0"/>
              </a:spcBef>
              <a:buFontTx/>
              <a:buChar char="•"/>
            </a:pPr>
            <a:r>
              <a:rPr lang="en-US" dirty="0"/>
              <a:t>RAM is also referred to as temporary or volatile storage </a:t>
            </a:r>
          </a:p>
          <a:p>
            <a:pPr eaLnBrk="1" hangingPunct="1">
              <a:spcBef>
                <a:spcPct val="0"/>
              </a:spcBef>
              <a:buFontTx/>
              <a:buChar char="•"/>
            </a:pPr>
            <a:r>
              <a:rPr lang="en-US" dirty="0"/>
              <a:t>It is a good idea to save your work to a secondary storage device. which uses permanent, or nonvolatile, storage</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15</a:t>
            </a:fld>
            <a:endParaRPr lang="en-US"/>
          </a:p>
        </p:txBody>
      </p:sp>
    </p:spTree>
    <p:extLst>
      <p:ext uri="{BB962C8B-B14F-4D97-AF65-F5344CB8AC3E}">
        <p14:creationId xmlns:p14="http://schemas.microsoft.com/office/powerpoint/2010/main" val="410580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baseline="0" dirty="0"/>
              <a:t>Virtual memory </a:t>
            </a:r>
            <a:r>
              <a:rPr lang="en-US" sz="1200" baseline="0" dirty="0"/>
              <a:t>(key term) – dividing a program between memory and storage enabling the system to run very large programs</a:t>
            </a: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16</a:t>
            </a:fld>
            <a:endParaRPr lang="en-US"/>
          </a:p>
        </p:txBody>
      </p:sp>
    </p:spTree>
    <p:extLst>
      <p:ext uri="{BB962C8B-B14F-4D97-AF65-F5344CB8AC3E}">
        <p14:creationId xmlns:p14="http://schemas.microsoft.com/office/powerpoint/2010/main" val="3538150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ROM is used for special instructions such as starting</a:t>
            </a:r>
            <a:r>
              <a:rPr lang="en-US" sz="1200" baseline="0" dirty="0"/>
              <a:t> the computer, accessing memory and handling keyboard input.</a:t>
            </a:r>
          </a:p>
          <a:p>
            <a:endParaRPr lang="en-US" sz="1200" baseline="0" dirty="0"/>
          </a:p>
          <a:p>
            <a:r>
              <a:rPr lang="en-US" sz="1200" baseline="0" dirty="0"/>
              <a:t>Many ROM chips have been replaced by flash memory for many applications</a:t>
            </a:r>
            <a:endParaRPr lang="en-US" sz="1200"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17</a:t>
            </a:fld>
            <a:endParaRPr lang="en-US"/>
          </a:p>
        </p:txBody>
      </p:sp>
    </p:spTree>
    <p:extLst>
      <p:ext uri="{BB962C8B-B14F-4D97-AF65-F5344CB8AC3E}">
        <p14:creationId xmlns:p14="http://schemas.microsoft.com/office/powerpoint/2010/main" val="17600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for a wide-range of applications</a:t>
            </a:r>
          </a:p>
          <a:p>
            <a:r>
              <a:rPr lang="en-US" dirty="0"/>
              <a:t>Used to store start-up instructions;</a:t>
            </a:r>
            <a:r>
              <a:rPr lang="en-US" baseline="0" dirty="0"/>
              <a:t> </a:t>
            </a:r>
            <a:r>
              <a:rPr lang="en-US" b="1" baseline="0" dirty="0"/>
              <a:t>BIOS (basic input/output system) </a:t>
            </a:r>
            <a:r>
              <a:rPr lang="en-US" baseline="0" dirty="0"/>
              <a:t>(key term) </a:t>
            </a:r>
          </a:p>
          <a:p>
            <a:endParaRPr lang="en-US" baseline="0" dirty="0"/>
          </a:p>
          <a:p>
            <a:pPr eaLnBrk="1" hangingPunct="1">
              <a:spcBef>
                <a:spcPct val="0"/>
              </a:spcBef>
              <a:buFontTx/>
              <a:buChar char="•"/>
            </a:pPr>
            <a:r>
              <a:rPr lang="en-US" dirty="0"/>
              <a:t>Flash memory – can retain data even if the power is disrupted</a:t>
            </a:r>
          </a:p>
          <a:p>
            <a:pPr lvl="1" eaLnBrk="1" hangingPunct="1">
              <a:spcBef>
                <a:spcPct val="0"/>
              </a:spcBef>
              <a:buFontTx/>
              <a:buChar char="•"/>
            </a:pPr>
            <a:r>
              <a:rPr lang="en-US" dirty="0"/>
              <a:t>Most expensive type of RAM</a:t>
            </a:r>
          </a:p>
          <a:p>
            <a:pPr lvl="1" eaLnBrk="1" hangingPunct="1">
              <a:spcBef>
                <a:spcPct val="0"/>
              </a:spcBef>
              <a:buFontTx/>
              <a:buChar char="•"/>
            </a:pPr>
            <a:r>
              <a:rPr lang="en-US" dirty="0"/>
              <a:t>Used for digital telephones, digital video cameras, and portable computers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18</a:t>
            </a:fld>
            <a:endParaRPr lang="en-US"/>
          </a:p>
        </p:txBody>
      </p:sp>
    </p:spTree>
    <p:extLst>
      <p:ext uri="{BB962C8B-B14F-4D97-AF65-F5344CB8AC3E}">
        <p14:creationId xmlns:p14="http://schemas.microsoft.com/office/powerpoint/2010/main" val="2322938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None/>
            </a:pPr>
            <a:r>
              <a:rPr lang="en-US" sz="1200" b="1" dirty="0"/>
              <a:t>Expansion slots </a:t>
            </a:r>
            <a:r>
              <a:rPr lang="en-US" sz="1200" dirty="0"/>
              <a:t>(key term) used to insert</a:t>
            </a:r>
            <a:r>
              <a:rPr lang="en-US" sz="1200" baseline="0" dirty="0"/>
              <a:t> expansion cards (key term) </a:t>
            </a:r>
            <a:endParaRPr lang="en-US" sz="1200" dirty="0"/>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200" b="1" dirty="0"/>
              <a:t>SD Cards </a:t>
            </a:r>
            <a:r>
              <a:rPr lang="en-US" sz="1200" dirty="0"/>
              <a:t>(key term) – expansion cards for laptops, tablets and smartphones. </a:t>
            </a:r>
          </a:p>
          <a:p>
            <a:pPr marL="171450" indent="-171450" eaLnBrk="1" hangingPunct="1">
              <a:spcBef>
                <a:spcPct val="0"/>
              </a:spcBef>
              <a:buFont typeface="Arial" panose="020B0604020202020204" pitchFamily="34" charset="0"/>
              <a:buChar char="•"/>
            </a:pPr>
            <a:r>
              <a:rPr lang="en-US" sz="1200" b="1" dirty="0"/>
              <a:t>Graphics cards  </a:t>
            </a:r>
            <a:r>
              <a:rPr lang="en-US" sz="1200" dirty="0"/>
              <a:t>(Key term)  - provides high quality of 3-D graphics</a:t>
            </a:r>
          </a:p>
          <a:p>
            <a:pPr marL="171450" indent="-171450" eaLnBrk="1" hangingPunct="1">
              <a:spcBef>
                <a:spcPct val="0"/>
              </a:spcBef>
              <a:buFont typeface="Arial" panose="020B0604020202020204" pitchFamily="34" charset="0"/>
              <a:buChar char="•"/>
            </a:pPr>
            <a:r>
              <a:rPr lang="en-US" sz="1200" b="1" dirty="0"/>
              <a:t>Network Interface Cards </a:t>
            </a:r>
            <a:r>
              <a:rPr lang="en-US" sz="1200" dirty="0"/>
              <a:t>(Key Term) (NICs or Network Adapter Cards) – attaches</a:t>
            </a:r>
            <a:r>
              <a:rPr lang="en-US" sz="1200" baseline="0" dirty="0"/>
              <a:t> a user </a:t>
            </a:r>
            <a:r>
              <a:rPr lang="en-US" sz="1200" dirty="0"/>
              <a:t>to a network</a:t>
            </a:r>
          </a:p>
          <a:p>
            <a:pPr marL="171450" indent="-171450" eaLnBrk="1" hangingPunct="1">
              <a:spcBef>
                <a:spcPct val="0"/>
              </a:spcBef>
              <a:buFont typeface="Arial" panose="020B0604020202020204" pitchFamily="34" charset="0"/>
              <a:buChar char="•"/>
            </a:pPr>
            <a:r>
              <a:rPr lang="en-US" sz="1200" b="1" dirty="0"/>
              <a:t>Wireless network cards </a:t>
            </a:r>
            <a:r>
              <a:rPr lang="en-US" sz="1200" dirty="0"/>
              <a:t>(key term) – allow computers to be connected to a network without cables</a:t>
            </a:r>
          </a:p>
          <a:p>
            <a:pPr eaLnBrk="1" hangingPunct="1">
              <a:spcBef>
                <a:spcPct val="0"/>
              </a:spcBef>
            </a:pPr>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19</a:t>
            </a:fld>
            <a:endParaRPr lang="en-US"/>
          </a:p>
        </p:txBody>
      </p:sp>
    </p:spTree>
    <p:extLst>
      <p:ext uri="{BB962C8B-B14F-4D97-AF65-F5344CB8AC3E}">
        <p14:creationId xmlns:p14="http://schemas.microsoft.com/office/powerpoint/2010/main" val="3751439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Learning Objectives with students to help them understand what they need to get from the chapter.</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a:t>
            </a:fld>
            <a:endParaRPr lang="en-US"/>
          </a:p>
        </p:txBody>
      </p:sp>
    </p:spTree>
    <p:extLst>
      <p:ext uri="{BB962C8B-B14F-4D97-AF65-F5344CB8AC3E}">
        <p14:creationId xmlns:p14="http://schemas.microsoft.com/office/powerpoint/2010/main" val="182994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b="1" dirty="0"/>
              <a:t>Bus lines </a:t>
            </a:r>
            <a:r>
              <a:rPr lang="en-US" dirty="0"/>
              <a:t>(key term) - provide data pathways that connect various system components</a:t>
            </a:r>
          </a:p>
          <a:p>
            <a:pPr eaLnBrk="1" hangingPunct="1">
              <a:spcBef>
                <a:spcPct val="0"/>
              </a:spcBef>
              <a:buFontTx/>
              <a:buChar char="•"/>
            </a:pPr>
            <a:r>
              <a:rPr lang="en-US" dirty="0"/>
              <a:t>A bus line is also called a </a:t>
            </a:r>
            <a:r>
              <a:rPr lang="en-US" b="1" dirty="0"/>
              <a:t>bus</a:t>
            </a:r>
            <a:r>
              <a:rPr lang="en-US" dirty="0"/>
              <a:t> (Key Term)</a:t>
            </a:r>
          </a:p>
          <a:p>
            <a:pPr eaLnBrk="1" hangingPunct="1">
              <a:spcBef>
                <a:spcPct val="0"/>
              </a:spcBef>
              <a:buFontTx/>
              <a:buChar char="•"/>
            </a:pPr>
            <a:r>
              <a:rPr lang="en-US" b="1" dirty="0"/>
              <a:t>Bus width </a:t>
            </a:r>
            <a:r>
              <a:rPr lang="en-US" dirty="0"/>
              <a:t>(key term) is the number</a:t>
            </a:r>
            <a:r>
              <a:rPr lang="en-US" baseline="0" dirty="0"/>
              <a:t> of bits that can travel at once</a:t>
            </a:r>
            <a:endParaRPr lang="en-US" dirty="0"/>
          </a:p>
          <a:p>
            <a:pPr eaLnBrk="1" hangingPunct="1">
              <a:spcBef>
                <a:spcPct val="0"/>
              </a:spcBef>
              <a:buFontTx/>
              <a:buChar char="•"/>
            </a:pPr>
            <a:r>
              <a:rPr lang="en-US" dirty="0"/>
              <a:t>It is a pathway for bits representing data and instructions </a:t>
            </a:r>
          </a:p>
          <a:p>
            <a:pPr eaLnBrk="1" hangingPunct="1">
              <a:spcBef>
                <a:spcPct val="0"/>
              </a:spcBef>
              <a:buFontTx/>
              <a:buChar char="•"/>
            </a:pPr>
            <a:r>
              <a:rPr lang="en-US" dirty="0"/>
              <a:t>A bus is similar to a multilane</a:t>
            </a:r>
            <a:r>
              <a:rPr lang="en-US" baseline="0" dirty="0"/>
              <a:t> highway.</a:t>
            </a:r>
            <a:endParaRPr lang="en-US" dirty="0"/>
          </a:p>
          <a:p>
            <a:pPr eaLnBrk="1" hangingPunct="1">
              <a:spcBef>
                <a:spcPct val="0"/>
              </a:spcBef>
              <a:buFontTx/>
              <a:buChar char="•"/>
            </a:pPr>
            <a:r>
              <a:rPr lang="en-US" dirty="0"/>
              <a:t>Every computer has two basic categories of buses</a:t>
            </a:r>
          </a:p>
          <a:p>
            <a:pPr lvl="1" eaLnBrk="1" hangingPunct="1">
              <a:spcBef>
                <a:spcPct val="0"/>
              </a:spcBef>
              <a:buFontTx/>
              <a:buChar char="•"/>
            </a:pPr>
            <a:r>
              <a:rPr lang="en-US" b="1" dirty="0"/>
              <a:t>System bus </a:t>
            </a:r>
            <a:r>
              <a:rPr lang="en-US" dirty="0"/>
              <a:t>(key term) – connects the CPU to memory on the system board</a:t>
            </a:r>
          </a:p>
          <a:p>
            <a:pPr lvl="1" eaLnBrk="1" hangingPunct="1">
              <a:spcBef>
                <a:spcPct val="0"/>
              </a:spcBef>
              <a:buFontTx/>
              <a:buChar char="•"/>
            </a:pPr>
            <a:r>
              <a:rPr lang="en-US" b="1" dirty="0"/>
              <a:t>Expansion bus </a:t>
            </a:r>
            <a:r>
              <a:rPr lang="en-US" dirty="0"/>
              <a:t>(key term) – connects the CPU other components</a:t>
            </a:r>
            <a:r>
              <a:rPr lang="en-US" baseline="0" dirty="0"/>
              <a:t> and </a:t>
            </a:r>
            <a:r>
              <a:rPr lang="en-US" dirty="0"/>
              <a:t>to slots on the system board </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20</a:t>
            </a:fld>
            <a:endParaRPr lang="en-US"/>
          </a:p>
        </p:txBody>
      </p:sp>
    </p:spTree>
    <p:extLst>
      <p:ext uri="{BB962C8B-B14F-4D97-AF65-F5344CB8AC3E}">
        <p14:creationId xmlns:p14="http://schemas.microsoft.com/office/powerpoint/2010/main" val="2506929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None/>
            </a:pPr>
            <a:r>
              <a:rPr lang="en-US" sz="1200" b="1" dirty="0"/>
              <a:t>Universal Serial Bus </a:t>
            </a:r>
            <a:r>
              <a:rPr lang="en-US" sz="1200" dirty="0"/>
              <a:t>(USB) (key term) – most widely used</a:t>
            </a:r>
          </a:p>
          <a:p>
            <a:pPr eaLnBrk="1" hangingPunct="1">
              <a:spcBef>
                <a:spcPct val="0"/>
              </a:spcBef>
              <a:buFontTx/>
              <a:buChar char="•"/>
            </a:pPr>
            <a:r>
              <a:rPr lang="en-US" sz="1200" b="1" dirty="0"/>
              <a:t>FireWire buses </a:t>
            </a:r>
            <a:r>
              <a:rPr lang="en-US" sz="1200" dirty="0"/>
              <a:t>(key term) – similar to USB but more specialized.  </a:t>
            </a:r>
          </a:p>
          <a:p>
            <a:pPr lvl="1" eaLnBrk="1" hangingPunct="1">
              <a:spcBef>
                <a:spcPct val="0"/>
              </a:spcBef>
              <a:buFontTx/>
              <a:buChar char="•"/>
            </a:pPr>
            <a:r>
              <a:rPr lang="en-US" sz="1200" dirty="0"/>
              <a:t>used primarily</a:t>
            </a:r>
            <a:r>
              <a:rPr lang="en-US" sz="1200" baseline="0" dirty="0"/>
              <a:t> to connect audio and video equipment to the system board</a:t>
            </a:r>
            <a:endParaRPr lang="en-US" sz="1200" dirty="0"/>
          </a:p>
          <a:p>
            <a:pPr eaLnBrk="1" hangingPunct="1">
              <a:spcBef>
                <a:spcPct val="0"/>
              </a:spcBef>
              <a:buFontTx/>
              <a:buChar char="•"/>
            </a:pPr>
            <a:r>
              <a:rPr lang="en-US" sz="1200" b="1" dirty="0"/>
              <a:t>PCI Express </a:t>
            </a:r>
            <a:r>
              <a:rPr lang="en-US" sz="1200" dirty="0"/>
              <a:t>(</a:t>
            </a:r>
            <a:r>
              <a:rPr lang="en-US" sz="1200" dirty="0" err="1"/>
              <a:t>PCIe</a:t>
            </a:r>
            <a:r>
              <a:rPr lang="en-US" sz="1200" dirty="0"/>
              <a:t>) (key term)– widely used in many of today’s most powerful computers; provides a single dedicated path for each connected device (unlike</a:t>
            </a:r>
            <a:r>
              <a:rPr lang="en-US" sz="1200" baseline="0" dirty="0"/>
              <a:t> other buses which share a single bus line or path with several devices.)</a:t>
            </a: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21</a:t>
            </a:fld>
            <a:endParaRPr lang="en-US"/>
          </a:p>
        </p:txBody>
      </p:sp>
    </p:spTree>
    <p:extLst>
      <p:ext uri="{BB962C8B-B14F-4D97-AF65-F5344CB8AC3E}">
        <p14:creationId xmlns:p14="http://schemas.microsoft.com/office/powerpoint/2010/main" val="1269231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spcBef>
                <a:spcPct val="0"/>
              </a:spcBef>
              <a:buFontTx/>
              <a:buChar char="•"/>
            </a:pPr>
            <a:r>
              <a:rPr lang="en-US" dirty="0"/>
              <a:t>Ports are connecting sockets on the outside of a system unit</a:t>
            </a:r>
          </a:p>
          <a:p>
            <a:pPr eaLnBrk="1" hangingPunct="1">
              <a:spcBef>
                <a:spcPct val="0"/>
              </a:spcBef>
              <a:buFontTx/>
              <a:buChar char="•"/>
            </a:pPr>
            <a:r>
              <a:rPr lang="en-US" dirty="0"/>
              <a:t>Ports are often standard features of computer systems and others are more specialized</a:t>
            </a:r>
          </a:p>
          <a:p>
            <a:pPr eaLnBrk="1" hangingPunct="1">
              <a:lnSpc>
                <a:spcPct val="90000"/>
              </a:lnSpc>
              <a:spcBef>
                <a:spcPct val="0"/>
              </a:spcBef>
              <a:buFontTx/>
              <a:buNone/>
            </a:pPr>
            <a:endParaRPr lang="en-US" dirty="0"/>
          </a:p>
          <a:p>
            <a:pPr eaLnBrk="1" hangingPunct="1">
              <a:lnSpc>
                <a:spcPct val="90000"/>
              </a:lnSpc>
              <a:spcBef>
                <a:spcPct val="0"/>
              </a:spcBef>
              <a:buFontTx/>
              <a:buNone/>
            </a:pPr>
            <a:r>
              <a:rPr lang="en-US" dirty="0"/>
              <a:t>Two types of ports:</a:t>
            </a:r>
          </a:p>
          <a:p>
            <a:pPr marL="228600" indent="-228600" eaLnBrk="1" hangingPunct="1">
              <a:lnSpc>
                <a:spcPct val="90000"/>
              </a:lnSpc>
              <a:spcBef>
                <a:spcPct val="0"/>
              </a:spcBef>
              <a:buFontTx/>
              <a:buAutoNum type="arabicPeriod"/>
            </a:pPr>
            <a:r>
              <a:rPr lang="en-US" dirty="0"/>
              <a:t>Standardized</a:t>
            </a:r>
          </a:p>
          <a:p>
            <a:pPr marL="228600" indent="-228600" eaLnBrk="1" hangingPunct="1">
              <a:lnSpc>
                <a:spcPct val="90000"/>
              </a:lnSpc>
              <a:spcBef>
                <a:spcPct val="0"/>
              </a:spcBef>
              <a:buFontTx/>
              <a:buAutoNum type="arabicPeriod"/>
            </a:pPr>
            <a:r>
              <a:rPr lang="en-US" dirty="0"/>
              <a:t>Specialized</a:t>
            </a:r>
          </a:p>
          <a:p>
            <a:pPr eaLnBrk="1" hangingPunct="1">
              <a:lnSpc>
                <a:spcPct val="90000"/>
              </a:lnSpc>
              <a:spcBef>
                <a:spcPct val="0"/>
              </a:spcBef>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22</a:t>
            </a:fld>
            <a:endParaRPr lang="en-US"/>
          </a:p>
        </p:txBody>
      </p:sp>
    </p:spTree>
    <p:extLst>
      <p:ext uri="{BB962C8B-B14F-4D97-AF65-F5344CB8AC3E}">
        <p14:creationId xmlns:p14="http://schemas.microsoft.com/office/powerpoint/2010/main" val="1579790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b="1" dirty="0">
                <a:solidFill>
                  <a:srgbClr val="4C3300"/>
                </a:solidFill>
              </a:rPr>
              <a:t>Port</a:t>
            </a:r>
            <a:r>
              <a:rPr lang="en-US" dirty="0">
                <a:solidFill>
                  <a:srgbClr val="4C3300"/>
                </a:solidFill>
              </a:rPr>
              <a:t> (key term) – socket for external</a:t>
            </a:r>
            <a:r>
              <a:rPr lang="en-US" baseline="0" dirty="0">
                <a:solidFill>
                  <a:srgbClr val="4C3300"/>
                </a:solidFill>
              </a:rPr>
              <a:t> devices</a:t>
            </a:r>
            <a:endParaRPr lang="en-US" dirty="0">
              <a:solidFill>
                <a:srgbClr val="4C3300"/>
              </a:solidFill>
            </a:endParaRPr>
          </a:p>
          <a:p>
            <a:pPr marL="171450" lvl="0" indent="-171450" eaLnBrk="1" hangingPunct="1">
              <a:lnSpc>
                <a:spcPct val="90000"/>
              </a:lnSpc>
              <a:spcBef>
                <a:spcPct val="0"/>
              </a:spcBef>
              <a:buFont typeface="Arial" panose="020B0604020202020204" pitchFamily="34" charset="0"/>
              <a:buChar char="•"/>
            </a:pPr>
            <a:r>
              <a:rPr lang="en-US" b="1" dirty="0"/>
              <a:t>USB</a:t>
            </a:r>
            <a:r>
              <a:rPr lang="en-US" dirty="0"/>
              <a:t> (universal serial bus) (key term) </a:t>
            </a:r>
            <a:r>
              <a:rPr lang="en-US" baseline="0" dirty="0">
                <a:solidFill>
                  <a:srgbClr val="FFDA8F"/>
                </a:solidFill>
              </a:rPr>
              <a:t>- </a:t>
            </a:r>
            <a:r>
              <a:rPr lang="en-US" baseline="0" dirty="0">
                <a:solidFill>
                  <a:srgbClr val="4C3300"/>
                </a:solidFill>
              </a:rPr>
              <a:t>connects several devices to the system unit. Variations include: USB-A, USB-B, USB-C, and Thunderbolt 3, which is a high speed USB-C port</a:t>
            </a:r>
          </a:p>
          <a:p>
            <a:pPr marL="171450" lvl="0" indent="-171450" eaLnBrk="1" hangingPunct="1">
              <a:lnSpc>
                <a:spcPct val="90000"/>
              </a:lnSpc>
              <a:spcBef>
                <a:spcPct val="0"/>
              </a:spcBef>
              <a:buFont typeface="Arial" panose="020B0604020202020204" pitchFamily="34" charset="0"/>
              <a:buChar char="•"/>
            </a:pPr>
            <a:r>
              <a:rPr lang="en-US" b="1" baseline="0" dirty="0"/>
              <a:t>HDMI</a:t>
            </a:r>
            <a:r>
              <a:rPr lang="en-US" baseline="0" dirty="0"/>
              <a:t> (key term) – High-Definition Multimedia Interface – provides high-definition video and audio</a:t>
            </a:r>
          </a:p>
          <a:p>
            <a:pPr marL="171450" lvl="0" indent="-171450" eaLnBrk="1" hangingPunct="1">
              <a:lnSpc>
                <a:spcPct val="90000"/>
              </a:lnSpc>
              <a:spcBef>
                <a:spcPct val="0"/>
              </a:spcBef>
              <a:buFont typeface="Arial" panose="020B0604020202020204" pitchFamily="34" charset="0"/>
              <a:buChar char="•"/>
            </a:pPr>
            <a:r>
              <a:rPr lang="en-US" b="1" dirty="0"/>
              <a:t>Ethernet</a:t>
            </a:r>
            <a:r>
              <a:rPr lang="en-US" dirty="0"/>
              <a:t> (key term) – standard</a:t>
            </a:r>
            <a:r>
              <a:rPr lang="en-US" baseline="0" dirty="0"/>
              <a:t> for networking, allows you to connect multiple computers for sharing files, or to a DSL or cable modem for internet access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23</a:t>
            </a:fld>
            <a:endParaRPr lang="en-US"/>
          </a:p>
        </p:txBody>
      </p:sp>
    </p:spTree>
    <p:extLst>
      <p:ext uri="{BB962C8B-B14F-4D97-AF65-F5344CB8AC3E}">
        <p14:creationId xmlns:p14="http://schemas.microsoft.com/office/powerpoint/2010/main" val="1472383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DisplayPort (DP) </a:t>
            </a:r>
            <a:r>
              <a:rPr lang="en-US" baseline="0" dirty="0"/>
              <a:t>(key term) – Provides a connection for a large monitor</a:t>
            </a:r>
          </a:p>
          <a:p>
            <a:endParaRPr lang="en-US" baseline="0" dirty="0"/>
          </a:p>
          <a:p>
            <a:r>
              <a:rPr lang="en-US" b="1" baseline="0" dirty="0"/>
              <a:t>DVI </a:t>
            </a:r>
            <a:r>
              <a:rPr lang="en-US" baseline="0" dirty="0"/>
              <a:t>(key term) – connections to digital monitors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FireWire ports </a:t>
            </a:r>
            <a:r>
              <a:rPr lang="en-US" dirty="0"/>
              <a:t>(key term) connects camcorders and storage</a:t>
            </a:r>
            <a:r>
              <a:rPr lang="en-US" baseline="0" dirty="0"/>
              <a:t> devices</a:t>
            </a:r>
            <a:endParaRPr lang="en-US"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24</a:t>
            </a:fld>
            <a:endParaRPr lang="en-US"/>
          </a:p>
        </p:txBody>
      </p:sp>
    </p:spTree>
    <p:extLst>
      <p:ext uri="{BB962C8B-B14F-4D97-AF65-F5344CB8AC3E}">
        <p14:creationId xmlns:p14="http://schemas.microsoft.com/office/powerpoint/2010/main" val="1014054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Cables</a:t>
            </a:r>
            <a:r>
              <a:rPr lang="en-US" dirty="0"/>
              <a:t> (key term) physical</a:t>
            </a:r>
            <a:r>
              <a:rPr lang="en-US" baseline="0" dirty="0"/>
              <a:t> connections for devices to the system unit via ports</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25</a:t>
            </a:fld>
            <a:endParaRPr lang="en-US"/>
          </a:p>
        </p:txBody>
      </p:sp>
    </p:spTree>
    <p:extLst>
      <p:ext uri="{BB962C8B-B14F-4D97-AF65-F5344CB8AC3E}">
        <p14:creationId xmlns:p14="http://schemas.microsoft.com/office/powerpoint/2010/main" val="3687520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Direct current (DC) powers computers</a:t>
            </a:r>
          </a:p>
          <a:p>
            <a:pPr lvl="1" eaLnBrk="1" hangingPunct="1">
              <a:spcBef>
                <a:spcPct val="0"/>
              </a:spcBef>
              <a:buFontTx/>
              <a:buChar char="•"/>
            </a:pPr>
            <a:r>
              <a:rPr lang="en-US" dirty="0"/>
              <a:t>Desktop computers have a </a:t>
            </a:r>
            <a:r>
              <a:rPr lang="en-US" b="1" dirty="0"/>
              <a:t>power supply unit </a:t>
            </a:r>
            <a:r>
              <a:rPr lang="en-US" dirty="0"/>
              <a:t>(key term)  unit located within the system unit</a:t>
            </a:r>
          </a:p>
          <a:p>
            <a:pPr lvl="1" eaLnBrk="1" hangingPunct="1">
              <a:spcBef>
                <a:spcPct val="0"/>
              </a:spcBef>
              <a:buFontTx/>
              <a:buChar char="•"/>
            </a:pPr>
            <a:r>
              <a:rPr lang="en-US" dirty="0"/>
              <a:t>Laptop computers use </a:t>
            </a:r>
            <a:r>
              <a:rPr lang="en-US" b="1" dirty="0"/>
              <a:t>AC adapters </a:t>
            </a:r>
            <a:r>
              <a:rPr lang="en-US" dirty="0"/>
              <a:t>(key term) that are located outside the system unit</a:t>
            </a:r>
          </a:p>
          <a:p>
            <a:pPr lvl="1" eaLnBrk="1" hangingPunct="1">
              <a:spcBef>
                <a:spcPct val="0"/>
              </a:spcBef>
              <a:buFontTx/>
              <a:buChar char="•"/>
            </a:pPr>
            <a:r>
              <a:rPr lang="en-US" dirty="0"/>
              <a:t>Tablets</a:t>
            </a:r>
            <a:r>
              <a:rPr lang="en-US" baseline="0" dirty="0"/>
              <a:t> and mobile devices </a:t>
            </a:r>
            <a:r>
              <a:rPr lang="en-US" dirty="0"/>
              <a:t>use AC adapters</a:t>
            </a:r>
          </a:p>
          <a:p>
            <a:pPr lvl="1" eaLnBrk="1" hangingPunct="1">
              <a:spcBef>
                <a:spcPct val="0"/>
              </a:spcBef>
              <a:buFontTx/>
              <a:buChar char="•"/>
            </a:pPr>
            <a:r>
              <a:rPr lang="en-US" dirty="0"/>
              <a:t>Many smartphones</a:t>
            </a:r>
            <a:r>
              <a:rPr lang="en-US" baseline="0" dirty="0"/>
              <a:t> use a </a:t>
            </a:r>
            <a:r>
              <a:rPr lang="en-US" b="1" baseline="0" dirty="0"/>
              <a:t>wireless charging platforms </a:t>
            </a:r>
            <a:r>
              <a:rPr lang="en-US" baseline="0" dirty="0"/>
              <a:t>(key term)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26</a:t>
            </a:fld>
            <a:endParaRPr lang="en-US"/>
          </a:p>
        </p:txBody>
      </p:sp>
    </p:spTree>
    <p:extLst>
      <p:ext uri="{BB962C8B-B14F-4D97-AF65-F5344CB8AC3E}">
        <p14:creationId xmlns:p14="http://schemas.microsoft.com/office/powerpoint/2010/main" val="2908065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Digital signals </a:t>
            </a:r>
            <a:r>
              <a:rPr lang="en-US" dirty="0"/>
              <a:t>(key</a:t>
            </a:r>
            <a:r>
              <a:rPr lang="en-US" baseline="0" dirty="0"/>
              <a:t> terms) – electronic signals only recognized by computers</a:t>
            </a:r>
          </a:p>
          <a:p>
            <a:endParaRPr lang="en-US" baseline="0" dirty="0"/>
          </a:p>
          <a:p>
            <a:r>
              <a:rPr lang="en-US" b="1" baseline="0" dirty="0"/>
              <a:t>Analog signals </a:t>
            </a:r>
            <a:r>
              <a:rPr lang="en-US" baseline="0" dirty="0"/>
              <a:t>(key terms) – created by voice</a:t>
            </a: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27</a:t>
            </a:fld>
            <a:endParaRPr lang="en-US"/>
          </a:p>
        </p:txBody>
      </p:sp>
    </p:spTree>
    <p:extLst>
      <p:ext uri="{BB962C8B-B14F-4D97-AF65-F5344CB8AC3E}">
        <p14:creationId xmlns:p14="http://schemas.microsoft.com/office/powerpoint/2010/main" val="2195033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Binary System </a:t>
            </a:r>
            <a:r>
              <a:rPr lang="en-US" dirty="0"/>
              <a:t>(key term) – consists</a:t>
            </a:r>
            <a:r>
              <a:rPr lang="en-US" baseline="0" dirty="0"/>
              <a:t> of only two digits, 0 and 1. Each 0 or 1 is called a </a:t>
            </a:r>
            <a:r>
              <a:rPr lang="en-US" b="1" baseline="0" dirty="0"/>
              <a:t>bit</a:t>
            </a:r>
            <a:r>
              <a:rPr lang="en-US" baseline="0" dirty="0"/>
              <a:t> (key term) which is short for binary digit</a:t>
            </a:r>
          </a:p>
          <a:p>
            <a:endParaRPr lang="en-US" baseline="0" dirty="0"/>
          </a:p>
          <a:p>
            <a:r>
              <a:rPr lang="en-US" baseline="0" dirty="0"/>
              <a:t>8 bits grouped together is a </a:t>
            </a:r>
            <a:r>
              <a:rPr lang="en-US" b="1" baseline="0" dirty="0"/>
              <a:t>byte</a:t>
            </a:r>
            <a:r>
              <a:rPr lang="en-US" baseline="0" dirty="0"/>
              <a:t> (key term) </a:t>
            </a:r>
          </a:p>
          <a:p>
            <a:endParaRPr lang="en-US" baseline="0" dirty="0"/>
          </a:p>
          <a:p>
            <a:r>
              <a:rPr lang="en-US" baseline="0" dirty="0"/>
              <a:t>Binary numbers are difficult to read so they are represented in a </a:t>
            </a:r>
            <a:r>
              <a:rPr lang="en-US" b="1" baseline="0" dirty="0"/>
              <a:t>hexadecimal system </a:t>
            </a:r>
            <a:r>
              <a:rPr lang="en-US" baseline="0" dirty="0"/>
              <a:t>(key term) or hex using 16 digits to represent binary numbers</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28</a:t>
            </a:fld>
            <a:endParaRPr lang="en-US"/>
          </a:p>
        </p:txBody>
      </p:sp>
    </p:spTree>
    <p:extLst>
      <p:ext uri="{BB962C8B-B14F-4D97-AF65-F5344CB8AC3E}">
        <p14:creationId xmlns:p14="http://schemas.microsoft.com/office/powerpoint/2010/main" val="2931245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Character encoding standards </a:t>
            </a:r>
            <a:r>
              <a:rPr lang="en-US" dirty="0"/>
              <a:t>(key term) assign a unique</a:t>
            </a:r>
            <a:r>
              <a:rPr lang="en-US" baseline="0" dirty="0"/>
              <a:t> sequence of bits to each character </a:t>
            </a:r>
          </a:p>
          <a:p>
            <a:r>
              <a:rPr lang="en-US" baseline="0" dirty="0"/>
              <a:t>Historically used </a:t>
            </a:r>
            <a:r>
              <a:rPr lang="en-US" b="1" baseline="0" dirty="0"/>
              <a:t>ASCII</a:t>
            </a:r>
            <a:r>
              <a:rPr lang="en-US" baseline="0" dirty="0"/>
              <a:t> (key term) for microcomputers and </a:t>
            </a:r>
            <a:r>
              <a:rPr lang="en-US" b="1" baseline="0" dirty="0"/>
              <a:t>EBCDIC</a:t>
            </a:r>
            <a:r>
              <a:rPr lang="en-US" baseline="0" dirty="0"/>
              <a:t> (Extended Binary coded Decimal Interchange Code) (key term) for mainframes</a:t>
            </a:r>
          </a:p>
          <a:p>
            <a:endParaRPr lang="en-US" baseline="0" dirty="0"/>
          </a:p>
          <a:p>
            <a:r>
              <a:rPr lang="en-US" b="1" baseline="0" dirty="0"/>
              <a:t>Unicode</a:t>
            </a:r>
            <a:r>
              <a:rPr lang="en-US" baseline="0" dirty="0"/>
              <a:t> (key term) is a new character encoding using 16 bits with UTF-16 and as small as 8 bits with UTF-8, which is the more efficient standard</a:t>
            </a:r>
          </a:p>
          <a:p>
            <a:pPr marL="628650" lvl="1" indent="-171450">
              <a:buFont typeface="Arial" panose="020B0604020202020204" pitchFamily="34" charset="0"/>
              <a:buChar char="•"/>
            </a:pPr>
            <a:r>
              <a:rPr lang="en-US" baseline="0" dirty="0"/>
              <a:t>Uses a variable number of bits to represent each character.</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29</a:t>
            </a:fld>
            <a:endParaRPr lang="en-US"/>
          </a:p>
        </p:txBody>
      </p:sp>
    </p:spTree>
    <p:extLst>
      <p:ext uri="{BB962C8B-B14F-4D97-AF65-F5344CB8AC3E}">
        <p14:creationId xmlns:p14="http://schemas.microsoft.com/office/powerpoint/2010/main" val="1471028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 students</a:t>
            </a:r>
            <a:r>
              <a:rPr lang="en-US" baseline="0" dirty="0"/>
              <a:t> about the Computer Buyer’s Guide at the end of the book which provides additional information on purchasing a computer.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3</a:t>
            </a:fld>
            <a:endParaRPr lang="en-US"/>
          </a:p>
        </p:txBody>
      </p:sp>
    </p:spTree>
    <p:extLst>
      <p:ext uri="{BB962C8B-B14F-4D97-AF65-F5344CB8AC3E}">
        <p14:creationId xmlns:p14="http://schemas.microsoft.com/office/powerpoint/2010/main" val="1129457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Opportunities for advancement typically come in the form of work on more advanced computer systems</a:t>
            </a:r>
          </a:p>
          <a:p>
            <a:pPr eaLnBrk="1" hangingPunct="1">
              <a:spcBef>
                <a:spcPct val="0"/>
              </a:spcBef>
              <a:buFontTx/>
              <a:buChar char="•"/>
            </a:pPr>
            <a:r>
              <a:rPr lang="en-US" dirty="0"/>
              <a:t>Some computer technicians move into customer service positions or go into sales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30</a:t>
            </a:fld>
            <a:endParaRPr lang="en-US"/>
          </a:p>
        </p:txBody>
      </p:sp>
    </p:spTree>
    <p:extLst>
      <p:ext uri="{BB962C8B-B14F-4D97-AF65-F5344CB8AC3E}">
        <p14:creationId xmlns:p14="http://schemas.microsoft.com/office/powerpoint/2010/main" val="47218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Review Page 124</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31</a:t>
            </a:fld>
            <a:endParaRPr lang="en-US"/>
          </a:p>
        </p:txBody>
      </p:sp>
    </p:spTree>
    <p:extLst>
      <p:ext uri="{BB962C8B-B14F-4D97-AF65-F5344CB8AC3E}">
        <p14:creationId xmlns:p14="http://schemas.microsoft.com/office/powerpoint/2010/main" val="2817232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Have students turn to the end of Chapter 5 in their textbooks to view the same “Open-Ended” questions/statements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32</a:t>
            </a:fld>
            <a:endParaRPr lang="en-US"/>
          </a:p>
        </p:txBody>
      </p:sp>
    </p:spTree>
    <p:extLst>
      <p:ext uri="{BB962C8B-B14F-4D97-AF65-F5344CB8AC3E}">
        <p14:creationId xmlns:p14="http://schemas.microsoft.com/office/powerpoint/2010/main" val="1050237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356329-1779-487C-B587-BBABA473AA7C}" type="slidenum">
              <a:rPr lang="en-US" smtClean="0"/>
              <a:t>33</a:t>
            </a:fld>
            <a:endParaRPr lang="en-US"/>
          </a:p>
        </p:txBody>
      </p:sp>
    </p:spTree>
    <p:extLst>
      <p:ext uri="{BB962C8B-B14F-4D97-AF65-F5344CB8AC3E}">
        <p14:creationId xmlns:p14="http://schemas.microsoft.com/office/powerpoint/2010/main" val="2409620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b="1" dirty="0"/>
              <a:t>System unit </a:t>
            </a:r>
            <a:r>
              <a:rPr lang="en-US" sz="1200" dirty="0"/>
              <a:t>(key term) is also referred to as the </a:t>
            </a:r>
            <a:r>
              <a:rPr lang="en-US" sz="1200" b="1" dirty="0"/>
              <a:t>system chassis</a:t>
            </a:r>
            <a:r>
              <a:rPr lang="en-US" sz="1200" dirty="0"/>
              <a:t>(Key Term) – container that houses most of the electronic components that make up a computer system</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b="1" dirty="0"/>
              <a:t>Personal computer </a:t>
            </a:r>
            <a:r>
              <a:rPr lang="en-US" sz="1200" dirty="0"/>
              <a:t>(key term) – most widely used type of computer</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p>
          <a:p>
            <a:pPr lvl="0" eaLnBrk="1" hangingPunct="1">
              <a:spcBef>
                <a:spcPct val="0"/>
              </a:spcBef>
              <a:buFontTx/>
              <a:buNone/>
            </a:pPr>
            <a:r>
              <a:rPr lang="en-US" sz="1100" dirty="0"/>
              <a:t>All computers have a system unit</a:t>
            </a:r>
          </a:p>
          <a:p>
            <a:pPr marL="457200" marR="0" lvl="1" indent="0" algn="l" defTabSz="914400" rtl="0" eaLnBrk="1" fontAlgn="auto" latinLnBrk="0" hangingPunct="1">
              <a:lnSpc>
                <a:spcPct val="100000"/>
              </a:lnSpc>
              <a:spcBef>
                <a:spcPct val="0"/>
              </a:spcBef>
              <a:spcAft>
                <a:spcPts val="0"/>
              </a:spcAft>
              <a:buClrTx/>
              <a:buSzTx/>
              <a:buFontTx/>
              <a:buChar char="•"/>
              <a:tabLst/>
              <a:defRPr/>
            </a:pPr>
            <a:r>
              <a:rPr lang="en-US" sz="1100" b="1" dirty="0"/>
              <a:t>Smartphones</a:t>
            </a:r>
            <a:r>
              <a:rPr lang="en-US" sz="1100" baseline="0" dirty="0"/>
              <a:t> (key term) or </a:t>
            </a:r>
            <a:r>
              <a:rPr lang="en-US" sz="1100" b="1" dirty="0"/>
              <a:t>Hand-held computer systems </a:t>
            </a:r>
            <a:r>
              <a:rPr lang="en-US" sz="1100" dirty="0"/>
              <a:t>(key term) –</a:t>
            </a:r>
            <a:r>
              <a:rPr lang="en-US" sz="1100" baseline="0" dirty="0"/>
              <a:t> entire computer system is contained in the device. Most popular mobile device</a:t>
            </a:r>
          </a:p>
          <a:p>
            <a:pPr lvl="1" eaLnBrk="1" hangingPunct="1">
              <a:spcBef>
                <a:spcPct val="0"/>
              </a:spcBef>
              <a:buFontTx/>
              <a:buChar char="•"/>
            </a:pPr>
            <a:r>
              <a:rPr lang="en-US" sz="1100" b="1" dirty="0"/>
              <a:t>Tablet</a:t>
            </a:r>
            <a:r>
              <a:rPr lang="en-US" sz="1100" dirty="0"/>
              <a:t> (Key Term) or</a:t>
            </a:r>
            <a:r>
              <a:rPr lang="en-US" sz="1100" baseline="0" dirty="0"/>
              <a:t> tablet computer</a:t>
            </a:r>
            <a:r>
              <a:rPr lang="en-US" sz="1100" dirty="0"/>
              <a:t> – flat screen and typically do not have a keyboard. </a:t>
            </a:r>
          </a:p>
          <a:p>
            <a:pPr lvl="2" eaLnBrk="1" hangingPunct="1">
              <a:spcBef>
                <a:spcPct val="0"/>
              </a:spcBef>
              <a:buFontTx/>
              <a:buChar char="•"/>
            </a:pPr>
            <a:r>
              <a:rPr lang="en-US" sz="1100" dirty="0"/>
              <a:t>Operating</a:t>
            </a:r>
            <a:r>
              <a:rPr lang="en-US" sz="1100" baseline="0" dirty="0"/>
              <a:t> system controls their operations</a:t>
            </a:r>
            <a:endParaRPr lang="en-US" sz="1100" dirty="0"/>
          </a:p>
          <a:p>
            <a:pPr lvl="1" eaLnBrk="1" hangingPunct="1">
              <a:spcBef>
                <a:spcPct val="0"/>
              </a:spcBef>
              <a:buFontTx/>
              <a:buChar char="•"/>
            </a:pPr>
            <a:r>
              <a:rPr lang="en-US" sz="1100" b="1" dirty="0"/>
              <a:t>Laptop</a:t>
            </a:r>
            <a:r>
              <a:rPr lang="en-US" sz="1100" baseline="0" dirty="0"/>
              <a:t> </a:t>
            </a:r>
            <a:r>
              <a:rPr lang="en-US" sz="1100" dirty="0"/>
              <a:t>(key term)  – contains electronic</a:t>
            </a:r>
            <a:r>
              <a:rPr lang="en-US" sz="1100" baseline="0" dirty="0"/>
              <a:t> </a:t>
            </a:r>
            <a:r>
              <a:rPr lang="en-US" sz="1100" dirty="0"/>
              <a:t>components, secondary devices, and input devices – often called notebook computers (Key Term)</a:t>
            </a:r>
          </a:p>
          <a:p>
            <a:pPr lvl="2" eaLnBrk="1" hangingPunct="1">
              <a:spcBef>
                <a:spcPct val="0"/>
              </a:spcBef>
              <a:buFontTx/>
              <a:buChar char="•"/>
            </a:pPr>
            <a:r>
              <a:rPr lang="en-US" sz="1100" b="1" dirty="0"/>
              <a:t>Two-in-one laptops</a:t>
            </a:r>
            <a:r>
              <a:rPr lang="en-US" sz="1100" b="0" dirty="0"/>
              <a:t> (key term) – can act as a tablet or a laptop</a:t>
            </a:r>
          </a:p>
          <a:p>
            <a:pPr lvl="2" eaLnBrk="1" hangingPunct="1">
              <a:spcBef>
                <a:spcPct val="0"/>
              </a:spcBef>
              <a:buFontTx/>
              <a:buChar char="•"/>
            </a:pPr>
            <a:r>
              <a:rPr lang="en-US" sz="1100" b="1" dirty="0"/>
              <a:t>Gaming</a:t>
            </a:r>
            <a:r>
              <a:rPr lang="en-US" sz="1100" b="0" dirty="0"/>
              <a:t> (key term) – high-end graphics and fast processors</a:t>
            </a:r>
            <a:endParaRPr lang="en-US" sz="1100" b="1" dirty="0"/>
          </a:p>
          <a:p>
            <a:pPr lvl="2" eaLnBrk="1" hangingPunct="1">
              <a:spcBef>
                <a:spcPct val="0"/>
              </a:spcBef>
              <a:buFontTx/>
              <a:buChar char="•"/>
            </a:pPr>
            <a:r>
              <a:rPr lang="en-US" sz="1100" b="1" dirty="0"/>
              <a:t>Ultrabook</a:t>
            </a:r>
            <a:r>
              <a:rPr lang="en-US" sz="1100" dirty="0"/>
              <a:t> or </a:t>
            </a:r>
            <a:r>
              <a:rPr lang="en-US" sz="1100" b="1" dirty="0" err="1"/>
              <a:t>Ultraportables</a:t>
            </a:r>
            <a:r>
              <a:rPr lang="en-US" sz="1100" dirty="0"/>
              <a:t> (key term)</a:t>
            </a:r>
            <a:r>
              <a:rPr lang="en-US" sz="1100" baseline="0" dirty="0"/>
              <a:t> or </a:t>
            </a:r>
            <a:r>
              <a:rPr lang="en-US" sz="1100" b="1" baseline="0" dirty="0"/>
              <a:t>mini notebook</a:t>
            </a:r>
            <a:r>
              <a:rPr lang="en-US" sz="1100" baseline="0" dirty="0"/>
              <a:t> (key term) are very portable laptops.</a:t>
            </a:r>
          </a:p>
          <a:p>
            <a:pPr lvl="3" eaLnBrk="1" hangingPunct="1">
              <a:spcBef>
                <a:spcPct val="0"/>
              </a:spcBef>
              <a:buFontTx/>
              <a:buChar char="•"/>
            </a:pPr>
            <a:r>
              <a:rPr lang="en-US" sz="1100" baseline="0" dirty="0"/>
              <a:t>Lighter, thinner, longer battery life</a:t>
            </a:r>
            <a:endParaRPr lang="en-US" sz="1100" dirty="0"/>
          </a:p>
          <a:p>
            <a:pPr lvl="1" eaLnBrk="1" hangingPunct="1">
              <a:spcBef>
                <a:spcPct val="0"/>
              </a:spcBef>
              <a:buFontTx/>
              <a:buChar char="•"/>
            </a:pPr>
            <a:r>
              <a:rPr lang="en-US" sz="1100" b="1" dirty="0"/>
              <a:t>Desktop</a:t>
            </a:r>
            <a:r>
              <a:rPr lang="en-US" sz="1100" dirty="0"/>
              <a:t> (key term) – contains electronic components and selected secondary storage.</a:t>
            </a:r>
          </a:p>
          <a:p>
            <a:pPr lvl="2" eaLnBrk="1" hangingPunct="1">
              <a:spcBef>
                <a:spcPct val="0"/>
              </a:spcBef>
              <a:buFontTx/>
              <a:buChar char="•"/>
            </a:pPr>
            <a:r>
              <a:rPr lang="en-US" sz="1100" dirty="0"/>
              <a:t>System units</a:t>
            </a:r>
            <a:r>
              <a:rPr lang="en-US" sz="1100" baseline="0" dirty="0"/>
              <a:t> are placed in </a:t>
            </a:r>
            <a:r>
              <a:rPr lang="en-US" sz="1100" b="1" baseline="0" dirty="0"/>
              <a:t>tower units </a:t>
            </a:r>
            <a:r>
              <a:rPr lang="en-US" sz="1100" baseline="0" dirty="0"/>
              <a:t>(key term) or </a:t>
            </a:r>
            <a:r>
              <a:rPr lang="en-US" sz="1100" b="1" baseline="0" dirty="0"/>
              <a:t>tower computers </a:t>
            </a:r>
            <a:r>
              <a:rPr lang="en-US" sz="1100" baseline="0" dirty="0"/>
              <a:t>(key term) </a:t>
            </a:r>
            <a:endParaRPr lang="en-US" sz="1100" dirty="0"/>
          </a:p>
          <a:p>
            <a:pPr lvl="1" eaLnBrk="1" hangingPunct="1">
              <a:spcBef>
                <a:spcPct val="0"/>
              </a:spcBef>
              <a:buFontTx/>
              <a:buChar char="•"/>
            </a:pPr>
            <a:r>
              <a:rPr lang="en-US" sz="1100" b="1" baseline="0" dirty="0"/>
              <a:t>Wearables</a:t>
            </a:r>
            <a:r>
              <a:rPr lang="en-US" sz="1100" baseline="0" dirty="0"/>
              <a:t> (key term) contain embedded computers</a:t>
            </a:r>
          </a:p>
          <a:p>
            <a:pPr lvl="2" eaLnBrk="1" hangingPunct="1">
              <a:spcBef>
                <a:spcPct val="0"/>
              </a:spcBef>
              <a:buFontTx/>
              <a:buChar char="•"/>
            </a:pPr>
            <a:r>
              <a:rPr lang="en-US" baseline="0" dirty="0"/>
              <a:t>Smartwatches and Activity Trackers</a:t>
            </a: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p>
          <a:p>
            <a:pPr lvl="0" eaLnBrk="1" hangingPunct="1">
              <a:spcBef>
                <a:spcPct val="0"/>
              </a:spcBef>
              <a:buFontTx/>
              <a:buNone/>
            </a:pP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4</a:t>
            </a:fld>
            <a:endParaRPr lang="en-US"/>
          </a:p>
        </p:txBody>
      </p:sp>
    </p:spTree>
    <p:extLst>
      <p:ext uri="{BB962C8B-B14F-4D97-AF65-F5344CB8AC3E}">
        <p14:creationId xmlns:p14="http://schemas.microsoft.com/office/powerpoint/2010/main" val="2384076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Gaming has many different platforms and determining which one best fits your style will allow you to get the most out of your gaming experience.</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5</a:t>
            </a:fld>
            <a:endParaRPr lang="en-US"/>
          </a:p>
        </p:txBody>
      </p:sp>
    </p:spTree>
    <p:extLst>
      <p:ext uri="{BB962C8B-B14F-4D97-AF65-F5344CB8AC3E}">
        <p14:creationId xmlns:p14="http://schemas.microsoft.com/office/powerpoint/2010/main" val="3261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Components</a:t>
            </a:r>
            <a:r>
              <a:rPr lang="en-US" sz="1200" baseline="0" dirty="0"/>
              <a:t> appear different among devices, but share similarities such as system boards, microprocessors and memory.</a:t>
            </a: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6</a:t>
            </a:fld>
            <a:endParaRPr lang="en-US"/>
          </a:p>
        </p:txBody>
      </p:sp>
    </p:spTree>
    <p:extLst>
      <p:ext uri="{BB962C8B-B14F-4D97-AF65-F5344CB8AC3E}">
        <p14:creationId xmlns:p14="http://schemas.microsoft.com/office/powerpoint/2010/main" val="1654051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System board </a:t>
            </a:r>
            <a:r>
              <a:rPr lang="en-US" dirty="0"/>
              <a:t>(key term) or</a:t>
            </a:r>
            <a:r>
              <a:rPr lang="en-US" baseline="0" dirty="0"/>
              <a:t> </a:t>
            </a:r>
            <a:r>
              <a:rPr lang="en-US" b="1" baseline="0" dirty="0"/>
              <a:t>mainboard</a:t>
            </a:r>
            <a:r>
              <a:rPr lang="en-US" baseline="0" dirty="0"/>
              <a:t> (key term) or </a:t>
            </a:r>
            <a:r>
              <a:rPr lang="en-US" b="1" baseline="0" dirty="0"/>
              <a:t>motherboard</a:t>
            </a:r>
            <a:r>
              <a:rPr lang="en-US" baseline="0" dirty="0"/>
              <a:t> (key term) – controls communication for the entire computer system</a:t>
            </a:r>
          </a:p>
          <a:p>
            <a:endParaRPr lang="en-US" baseline="0" dirty="0"/>
          </a:p>
          <a:p>
            <a:r>
              <a:rPr lang="en-US" baseline="0" dirty="0"/>
              <a:t>All devices and components connect to the system board</a:t>
            </a:r>
          </a:p>
          <a:p>
            <a:r>
              <a:rPr lang="en-US" baseline="0" dirty="0"/>
              <a:t>Acts as a data path and traffic monitor that allows the components to communicate with each other. </a:t>
            </a: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7</a:t>
            </a:fld>
            <a:endParaRPr lang="en-US"/>
          </a:p>
        </p:txBody>
      </p:sp>
    </p:spTree>
    <p:extLst>
      <p:ext uri="{BB962C8B-B14F-4D97-AF65-F5344CB8AC3E}">
        <p14:creationId xmlns:p14="http://schemas.microsoft.com/office/powerpoint/2010/main" val="3289783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None/>
            </a:pPr>
            <a:r>
              <a:rPr lang="en-US" b="1" dirty="0"/>
              <a:t>Sockets</a:t>
            </a:r>
            <a:r>
              <a:rPr lang="en-US" dirty="0"/>
              <a:t> (key</a:t>
            </a:r>
            <a:r>
              <a:rPr lang="en-US" baseline="0" dirty="0"/>
              <a:t> term) – connection point for chips</a:t>
            </a:r>
            <a:endParaRPr lang="en-US" dirty="0"/>
          </a:p>
          <a:p>
            <a:pPr eaLnBrk="1" hangingPunct="1">
              <a:spcBef>
                <a:spcPct val="0"/>
              </a:spcBef>
              <a:buFontTx/>
              <a:buChar char="•"/>
            </a:pPr>
            <a:r>
              <a:rPr lang="en-US" b="1" dirty="0"/>
              <a:t>Chips</a:t>
            </a:r>
            <a:r>
              <a:rPr lang="en-US" dirty="0"/>
              <a:t> (key term) contain numerous circuits etched on a small wafer of layers of silicon and other materials</a:t>
            </a:r>
          </a:p>
          <a:p>
            <a:pPr eaLnBrk="1" hangingPunct="1">
              <a:spcBef>
                <a:spcPct val="0"/>
              </a:spcBef>
              <a:buFontTx/>
              <a:buChar char="•"/>
            </a:pPr>
            <a:r>
              <a:rPr lang="en-US" dirty="0"/>
              <a:t>Chips are mounted on </a:t>
            </a:r>
            <a:r>
              <a:rPr lang="en-US" b="1" dirty="0"/>
              <a:t>chip carriers </a:t>
            </a:r>
            <a:r>
              <a:rPr lang="en-US" dirty="0"/>
              <a:t>(Key Term)</a:t>
            </a:r>
          </a:p>
          <a:p>
            <a:pPr eaLnBrk="1" hangingPunct="1">
              <a:spcBef>
                <a:spcPct val="0"/>
              </a:spcBef>
              <a:buFontTx/>
              <a:buChar char="•"/>
            </a:pPr>
            <a:r>
              <a:rPr lang="en-US" dirty="0"/>
              <a:t>Chips are also referred to as a </a:t>
            </a:r>
            <a:r>
              <a:rPr lang="en-US" b="1" dirty="0"/>
              <a:t>silicon chip </a:t>
            </a:r>
            <a:r>
              <a:rPr lang="en-US" dirty="0"/>
              <a:t>(Key Term), </a:t>
            </a:r>
            <a:r>
              <a:rPr lang="en-US" b="1" dirty="0"/>
              <a:t>semiconductor</a:t>
            </a:r>
            <a:r>
              <a:rPr lang="en-US" dirty="0"/>
              <a:t> (Key Term), or </a:t>
            </a:r>
            <a:r>
              <a:rPr lang="en-US" b="1" dirty="0"/>
              <a:t>integrated circuit </a:t>
            </a:r>
            <a:r>
              <a:rPr lang="en-US" dirty="0"/>
              <a:t>(Key Term)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8</a:t>
            </a:fld>
            <a:endParaRPr lang="en-US"/>
          </a:p>
        </p:txBody>
      </p:sp>
    </p:spTree>
    <p:extLst>
      <p:ext uri="{BB962C8B-B14F-4D97-AF65-F5344CB8AC3E}">
        <p14:creationId xmlns:p14="http://schemas.microsoft.com/office/powerpoint/2010/main" val="321445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Slots</a:t>
            </a:r>
            <a:r>
              <a:rPr lang="en-US" dirty="0"/>
              <a:t> (key term)</a:t>
            </a:r>
            <a:r>
              <a:rPr lang="en-US" baseline="0" dirty="0"/>
              <a:t> – connection point for specialized cards or circuit board</a:t>
            </a:r>
          </a:p>
          <a:p>
            <a:pPr marL="628650" lvl="1" indent="-171450">
              <a:buFont typeface="Arial" panose="020B0604020202020204" pitchFamily="34" charset="0"/>
              <a:buChar char="•"/>
            </a:pPr>
            <a:r>
              <a:rPr lang="en-US" baseline="0" dirty="0"/>
              <a:t>Provides expansion capability</a:t>
            </a:r>
          </a:p>
          <a:p>
            <a:endParaRPr lang="en-US" baseline="0" dirty="0"/>
          </a:p>
          <a:p>
            <a:r>
              <a:rPr lang="en-US" b="1" baseline="0" dirty="0"/>
              <a:t>Bus lines </a:t>
            </a:r>
            <a:r>
              <a:rPr lang="en-US" baseline="0" dirty="0"/>
              <a:t>(key term) –connecting lines that provide pathways that support communication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9</a:t>
            </a:fld>
            <a:endParaRPr lang="en-US"/>
          </a:p>
        </p:txBody>
      </p:sp>
    </p:spTree>
    <p:extLst>
      <p:ext uri="{BB962C8B-B14F-4D97-AF65-F5344CB8AC3E}">
        <p14:creationId xmlns:p14="http://schemas.microsoft.com/office/powerpoint/2010/main" val="150915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Content Placeholder 4">
            <a:extLst>
              <a:ext uri="{FF2B5EF4-FFF2-40B4-BE49-F238E27FC236}">
                <a16:creationId xmlns:a16="http://schemas.microsoft.com/office/drawing/2014/main" id="{BF25DC59-5AB2-417D-B46A-F09F380F8F67}"/>
              </a:ext>
            </a:extLst>
          </p:cNvPr>
          <p:cNvSpPr>
            <a:spLocks noGrp="1"/>
          </p:cNvSpPr>
          <p:nvPr>
            <p:ph sz="quarter" idx="10"/>
          </p:nvPr>
        </p:nvSpPr>
        <p:spPr>
          <a:xfrm>
            <a:off x="277813" y="6526213"/>
            <a:ext cx="8699500" cy="2047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395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92571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24980453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6" name="Content Placeholder 5">
            <a:extLst>
              <a:ext uri="{FF2B5EF4-FFF2-40B4-BE49-F238E27FC236}">
                <a16:creationId xmlns:a16="http://schemas.microsoft.com/office/drawing/2014/main" id="{95FB06C8-11A0-4E73-A5CE-7801EB091162}"/>
              </a:ext>
            </a:extLst>
          </p:cNvPr>
          <p:cNvSpPr>
            <a:spLocks noGrp="1"/>
          </p:cNvSpPr>
          <p:nvPr>
            <p:ph sz="quarter" idx="12"/>
          </p:nvPr>
        </p:nvSpPr>
        <p:spPr>
          <a:xfrm>
            <a:off x="166688" y="6426200"/>
            <a:ext cx="8505825" cy="3111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15965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solidFill>
              </a:defRPr>
            </a:lvl1pPr>
          </a:lstStyle>
          <a:p>
            <a:pPr defTabSz="457200">
              <a:spcBef>
                <a:spcPct val="20000"/>
              </a:spcBef>
              <a:defRPr/>
            </a:pPr>
            <a:r>
              <a:rPr lang="en-US" dirty="0"/>
              <a:t>Add long copyright</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图片 5">
            <a:extLst>
              <a:ext uri="{FF2B5EF4-FFF2-40B4-BE49-F238E27FC236}">
                <a16:creationId xmlns:a16="http://schemas.microsoft.com/office/drawing/2014/main" id="{37CD2480-9282-4E7C-93A5-A6BC33A41608}"/>
              </a:ext>
            </a:extLst>
          </p:cNvPr>
          <p:cNvPicPr>
            <a:picLocks noChangeAspect="1"/>
          </p:cNvPicPr>
          <p:nvPr userDrawn="1"/>
        </p:nvPicPr>
        <p:blipFill>
          <a:blip r:embed="rId8"/>
          <a:stretch>
            <a:fillRect/>
          </a:stretch>
        </p:blipFill>
        <p:spPr>
          <a:xfrm>
            <a:off x="60105" y="0"/>
            <a:ext cx="1413164" cy="1413164"/>
          </a:xfrm>
          <a:prstGeom prst="rect">
            <a:avLst/>
          </a:prstGeom>
        </p:spPr>
      </p:pic>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04" r:id="rId3"/>
    <p:sldLayoutId id="2147483682" r:id="rId4"/>
    <p:sldLayoutId id="2147483683" r:id="rId5"/>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Southwest University</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baseline="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baseline="0">
          <a:solidFill>
            <a:schemeClr val="tx2"/>
          </a:solidFill>
          <a:latin typeface="+mn-lt"/>
          <a:ea typeface="+mn-ea"/>
          <a:cs typeface="+mn-cs"/>
        </a:defRPr>
      </a:lvl2pPr>
      <a:lvl3pPr marL="621792" indent="-320040" algn="l" defTabSz="914400" rtl="0" eaLnBrk="1" latinLnBrk="0" hangingPunct="1">
        <a:lnSpc>
          <a:spcPct val="100000"/>
        </a:lnSpc>
        <a:spcBef>
          <a:spcPts val="1000"/>
        </a:spcBef>
        <a:spcAft>
          <a:spcPts val="0"/>
        </a:spcAft>
        <a:buFont typeface="Arial" panose="020B0604020202020204" pitchFamily="34" charset="0"/>
        <a:buChar char="•"/>
        <a:defRPr sz="2200" kern="1200" baseline="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solidFill>
              </a:defRPr>
            </a:lvl1pPr>
          </a:lstStyle>
          <a:p>
            <a:r>
              <a:rPr lang="en-US"/>
              <a:t>Add long copyright line here</a:t>
            </a:r>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 id="2147483705" r:id="rId2"/>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37202" y="6682314"/>
            <a:ext cx="342900" cy="143831"/>
          </a:xfrm>
          <a:prstGeom prst="rect">
            <a:avLst/>
          </a:prstGeom>
        </p:spPr>
        <p:txBody>
          <a:bodyPr vert="horz" lIns="45720" tIns="45720" rIns="45720" bIns="45720" rtlCol="0" anchor="ctr"/>
          <a:lstStyle>
            <a:lvl1pPr algn="r">
              <a:defRPr lang="en-US" sz="800" smtClean="0">
                <a:solidFill>
                  <a:schemeClr val="tx1"/>
                </a:solidFill>
              </a:defRPr>
            </a:lvl1pPr>
          </a:lstStyle>
          <a:p>
            <a:fld id="{68151E55-6873-49E2-B8D5-2F265E6F1973}" type="slidenum">
              <a:rPr lang="en-US" smtClean="0"/>
              <a:pPr/>
              <a:t>‹#›</a:t>
            </a:fld>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06" r:id="rId3"/>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43F-374D-4611-9698-9457ACEE6ADB}"/>
              </a:ext>
            </a:extLst>
          </p:cNvPr>
          <p:cNvSpPr>
            <a:spLocks noGrp="1"/>
          </p:cNvSpPr>
          <p:nvPr>
            <p:ph type="ctrTitle"/>
          </p:nvPr>
        </p:nvSpPr>
        <p:spPr/>
        <p:txBody>
          <a:bodyPr/>
          <a:lstStyle/>
          <a:p>
            <a:r>
              <a:rPr lang="en-US" sz="2400" dirty="0"/>
              <a:t>Chapter 5</a:t>
            </a:r>
            <a:endParaRPr lang="en-US" dirty="0"/>
          </a:p>
        </p:txBody>
      </p:sp>
      <p:sp>
        <p:nvSpPr>
          <p:cNvPr id="3" name="Subtitle 2">
            <a:extLst>
              <a:ext uri="{FF2B5EF4-FFF2-40B4-BE49-F238E27FC236}">
                <a16:creationId xmlns:a16="http://schemas.microsoft.com/office/drawing/2014/main" id="{E32AC69B-AEEF-4356-B125-132EC84D7558}"/>
              </a:ext>
            </a:extLst>
          </p:cNvPr>
          <p:cNvSpPr>
            <a:spLocks noGrp="1"/>
          </p:cNvSpPr>
          <p:nvPr>
            <p:ph type="subTitle" idx="1"/>
          </p:nvPr>
        </p:nvSpPr>
        <p:spPr/>
        <p:txBody>
          <a:bodyPr/>
          <a:lstStyle/>
          <a:p>
            <a:r>
              <a:rPr lang="en-US" dirty="0"/>
              <a:t>System Unit</a:t>
            </a:r>
          </a:p>
        </p:txBody>
      </p:sp>
      <p:sp>
        <p:nvSpPr>
          <p:cNvPr id="4" name="Text Placeholder 3">
            <a:extLst>
              <a:ext uri="{FF2B5EF4-FFF2-40B4-BE49-F238E27FC236}">
                <a16:creationId xmlns:a16="http://schemas.microsoft.com/office/drawing/2014/main" id="{C79C6B62-B79A-4655-AC39-6838A1EF453B}"/>
              </a:ext>
            </a:extLst>
          </p:cNvPr>
          <p:cNvSpPr>
            <a:spLocks noGrp="1"/>
          </p:cNvSpPr>
          <p:nvPr>
            <p:ph type="body" sz="quarter" idx="10"/>
          </p:nvPr>
        </p:nvSpPr>
        <p:spPr/>
        <p:txBody>
          <a:bodyPr/>
          <a:lstStyle/>
          <a:p>
            <a:r>
              <a:rPr lang="en-US" dirty="0"/>
              <a:t>Computing Essentials 2023</a:t>
            </a:r>
          </a:p>
          <a:p>
            <a:r>
              <a:rPr lang="en-US" dirty="0"/>
              <a:t>O’Leary</a:t>
            </a:r>
          </a:p>
        </p:txBody>
      </p:sp>
      <p:pic>
        <p:nvPicPr>
          <p:cNvPr id="5" name="Picture 4" descr="Artistic rendering of a glowing microprocessor chip inside a computer with numerous illuminated curving wire lines attached.">
            <a:extLst>
              <a:ext uri="{FF2B5EF4-FFF2-40B4-BE49-F238E27FC236}">
                <a16:creationId xmlns:a16="http://schemas.microsoft.com/office/drawing/2014/main" id="{55C47986-8DB8-4226-846D-BC72DFA8EEAD}"/>
              </a:ext>
            </a:extLst>
          </p:cNvPr>
          <p:cNvPicPr>
            <a:picLocks noChangeAspect="1"/>
          </p:cNvPicPr>
          <p:nvPr/>
        </p:nvPicPr>
        <p:blipFill>
          <a:blip r:embed="rId3"/>
          <a:stretch>
            <a:fillRect/>
          </a:stretch>
        </p:blipFill>
        <p:spPr>
          <a:xfrm>
            <a:off x="4580728" y="1402808"/>
            <a:ext cx="4230991" cy="4980864"/>
          </a:xfrm>
          <a:prstGeom prst="rect">
            <a:avLst/>
          </a:prstGeom>
        </p:spPr>
      </p:pic>
      <p:sp>
        <p:nvSpPr>
          <p:cNvPr id="8" name="内容占位符 7">
            <a:extLst>
              <a:ext uri="{FF2B5EF4-FFF2-40B4-BE49-F238E27FC236}">
                <a16:creationId xmlns:a16="http://schemas.microsoft.com/office/drawing/2014/main" id="{BE1E1A61-A0B5-434A-BD01-586CF73D58A1}"/>
              </a:ext>
            </a:extLst>
          </p:cNvPr>
          <p:cNvSpPr>
            <a:spLocks noGrp="1"/>
          </p:cNvSpPr>
          <p:nvPr>
            <p:ph sz="quarter" idx="12"/>
          </p:nvPr>
        </p:nvSpPr>
        <p:spPr/>
        <p:txBody>
          <a:bodyPr/>
          <a:lstStyle/>
          <a:p>
            <a:endParaRPr lang="zh-CN" altLang="en-US"/>
          </a:p>
        </p:txBody>
      </p:sp>
    </p:spTree>
    <p:extLst>
      <p:ext uri="{BB962C8B-B14F-4D97-AF65-F5344CB8AC3E}">
        <p14:creationId xmlns:p14="http://schemas.microsoft.com/office/powerpoint/2010/main" val="338867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Microprocessor</a:t>
            </a:r>
          </a:p>
        </p:txBody>
      </p:sp>
      <p:sp>
        <p:nvSpPr>
          <p:cNvPr id="3" name="Content Placeholder 2"/>
          <p:cNvSpPr>
            <a:spLocks noGrp="1"/>
          </p:cNvSpPr>
          <p:nvPr>
            <p:ph sz="quarter" idx="11"/>
          </p:nvPr>
        </p:nvSpPr>
        <p:spPr>
          <a:xfrm>
            <a:off x="342900" y="1276710"/>
            <a:ext cx="8458200" cy="1456330"/>
          </a:xfrm>
        </p:spPr>
        <p:txBody>
          <a:bodyPr/>
          <a:lstStyle/>
          <a:p>
            <a:r>
              <a:rPr lang="en-US" dirty="0"/>
              <a:t>Central Processing Unit (C</a:t>
            </a:r>
            <a:r>
              <a:rPr lang="en-US" sz="100" dirty="0"/>
              <a:t> </a:t>
            </a:r>
            <a:r>
              <a:rPr lang="en-US" dirty="0"/>
              <a:t>P</a:t>
            </a:r>
            <a:r>
              <a:rPr lang="en-US" sz="100" dirty="0"/>
              <a:t> </a:t>
            </a:r>
            <a:r>
              <a:rPr lang="en-US" dirty="0"/>
              <a:t>U) or Processor.</a:t>
            </a:r>
          </a:p>
          <a:p>
            <a:pPr lvl="1"/>
            <a:r>
              <a:rPr lang="en-US" dirty="0"/>
              <a:t>Contained on a single chip call a  microprocessor.</a:t>
            </a:r>
          </a:p>
          <a:p>
            <a:pPr lvl="1"/>
            <a:r>
              <a:rPr lang="en-US" dirty="0"/>
              <a:t>Brains of the computer.</a:t>
            </a:r>
          </a:p>
        </p:txBody>
      </p:sp>
      <p:sp>
        <p:nvSpPr>
          <p:cNvPr id="4" name="Content Placeholder 3"/>
          <p:cNvSpPr>
            <a:spLocks noGrp="1"/>
          </p:cNvSpPr>
          <p:nvPr>
            <p:ph sz="quarter" idx="14"/>
          </p:nvPr>
        </p:nvSpPr>
        <p:spPr>
          <a:xfrm>
            <a:off x="342900" y="2854960"/>
            <a:ext cx="8458200" cy="1859280"/>
          </a:xfrm>
        </p:spPr>
        <p:txBody>
          <a:bodyPr/>
          <a:lstStyle/>
          <a:p>
            <a:r>
              <a:rPr lang="en-US" dirty="0"/>
              <a:t>Two Basic Components of the C</a:t>
            </a:r>
            <a:r>
              <a:rPr lang="en-US" sz="100" dirty="0"/>
              <a:t> </a:t>
            </a:r>
            <a:r>
              <a:rPr lang="en-US" dirty="0"/>
              <a:t>P</a:t>
            </a:r>
            <a:r>
              <a:rPr lang="en-US" sz="100" dirty="0"/>
              <a:t> </a:t>
            </a:r>
            <a:r>
              <a:rPr lang="en-US" dirty="0"/>
              <a:t>U.</a:t>
            </a:r>
          </a:p>
          <a:p>
            <a:r>
              <a:rPr lang="en-US" dirty="0"/>
              <a:t>Control unit.</a:t>
            </a:r>
          </a:p>
          <a:p>
            <a:pPr lvl="1"/>
            <a:r>
              <a:rPr lang="en-US" dirty="0"/>
              <a:t>Tells the computer system how to carry out a program’s instruction.</a:t>
            </a:r>
          </a:p>
        </p:txBody>
      </p:sp>
      <p:sp>
        <p:nvSpPr>
          <p:cNvPr id="5" name="Content Placeholder 4"/>
          <p:cNvSpPr>
            <a:spLocks noGrp="1"/>
          </p:cNvSpPr>
          <p:nvPr>
            <p:ph sz="quarter" idx="15"/>
          </p:nvPr>
        </p:nvSpPr>
        <p:spPr>
          <a:xfrm>
            <a:off x="342900" y="4836160"/>
            <a:ext cx="8458200" cy="1605280"/>
          </a:xfrm>
        </p:spPr>
        <p:txBody>
          <a:bodyPr/>
          <a:lstStyle/>
          <a:p>
            <a:r>
              <a:rPr lang="en-US" dirty="0"/>
              <a:t>Arithmetic-logic unit (A</a:t>
            </a:r>
            <a:r>
              <a:rPr lang="en-US" sz="100" dirty="0"/>
              <a:t> </a:t>
            </a:r>
            <a:r>
              <a:rPr lang="en-US" dirty="0"/>
              <a:t>L</a:t>
            </a:r>
            <a:r>
              <a:rPr lang="en-US" sz="100" dirty="0"/>
              <a:t> </a:t>
            </a:r>
            <a:r>
              <a:rPr lang="en-US" dirty="0"/>
              <a:t>U).</a:t>
            </a:r>
          </a:p>
          <a:p>
            <a:pPr lvl="1"/>
            <a:r>
              <a:rPr lang="en-US" dirty="0"/>
              <a:t>Performs arithmetic and logical operations.</a:t>
            </a:r>
          </a:p>
        </p:txBody>
      </p:sp>
      <p:sp>
        <p:nvSpPr>
          <p:cNvPr id="11" name="Slide Number Placeholder 10"/>
          <p:cNvSpPr>
            <a:spLocks noGrp="1"/>
          </p:cNvSpPr>
          <p:nvPr>
            <p:ph type="sldNum" sz="quarter" idx="10"/>
          </p:nvPr>
        </p:nvSpPr>
        <p:spPr/>
        <p:txBody>
          <a:bodyPr/>
          <a:lstStyle/>
          <a:p>
            <a:fld id="{68151E55-6873-49E2-B8D5-2F265E6F1973}" type="slidenum">
              <a:rPr lang="en-US" smtClean="0"/>
              <a:t>10</a:t>
            </a:fld>
            <a:endParaRPr lang="en-US" dirty="0"/>
          </a:p>
        </p:txBody>
      </p:sp>
    </p:spTree>
    <p:extLst>
      <p:ext uri="{BB962C8B-B14F-4D97-AF65-F5344CB8AC3E}">
        <p14:creationId xmlns:p14="http://schemas.microsoft.com/office/powerpoint/2010/main" val="144670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Microprocessor Speed</a:t>
            </a:r>
          </a:p>
        </p:txBody>
      </p:sp>
      <p:sp>
        <p:nvSpPr>
          <p:cNvPr id="3" name="Content Placeholder 2"/>
          <p:cNvSpPr>
            <a:spLocks noGrp="1"/>
          </p:cNvSpPr>
          <p:nvPr>
            <p:ph sz="quarter" idx="11"/>
          </p:nvPr>
        </p:nvSpPr>
        <p:spPr>
          <a:xfrm>
            <a:off x="342900" y="1276710"/>
            <a:ext cx="8458200" cy="1324250"/>
          </a:xfrm>
        </p:spPr>
        <p:txBody>
          <a:bodyPr/>
          <a:lstStyle/>
          <a:p>
            <a:r>
              <a:rPr lang="en-US" dirty="0"/>
              <a:t>Chip capacities are expressed in word size.</a:t>
            </a:r>
          </a:p>
          <a:p>
            <a:pPr lvl="1"/>
            <a:r>
              <a:rPr lang="en-US" dirty="0"/>
              <a:t>Word is the number of bits that can be processed at one time: 16, 32 or 64.</a:t>
            </a:r>
          </a:p>
        </p:txBody>
      </p:sp>
      <p:sp>
        <p:nvSpPr>
          <p:cNvPr id="4" name="Content Placeholder 3"/>
          <p:cNvSpPr>
            <a:spLocks noGrp="1"/>
          </p:cNvSpPr>
          <p:nvPr>
            <p:ph sz="quarter" idx="14"/>
          </p:nvPr>
        </p:nvSpPr>
        <p:spPr>
          <a:xfrm>
            <a:off x="342900" y="2743200"/>
            <a:ext cx="8458200" cy="1361440"/>
          </a:xfrm>
        </p:spPr>
        <p:txBody>
          <a:bodyPr/>
          <a:lstStyle/>
          <a:p>
            <a:r>
              <a:rPr lang="en-US" dirty="0"/>
              <a:t>Clock Speed.</a:t>
            </a:r>
          </a:p>
          <a:p>
            <a:pPr lvl="1"/>
            <a:r>
              <a:rPr lang="en-US" dirty="0"/>
              <a:t>Processing speed or the number of times the C</a:t>
            </a:r>
            <a:r>
              <a:rPr lang="en-US" sz="100" dirty="0"/>
              <a:t> </a:t>
            </a:r>
            <a:r>
              <a:rPr lang="en-US" dirty="0"/>
              <a:t>P</a:t>
            </a:r>
            <a:r>
              <a:rPr lang="en-US" sz="100" dirty="0"/>
              <a:t> </a:t>
            </a:r>
            <a:r>
              <a:rPr lang="en-US" dirty="0"/>
              <a:t>U fetches and processes data or instructions in a second.</a:t>
            </a:r>
          </a:p>
        </p:txBody>
      </p:sp>
      <p:graphicFrame>
        <p:nvGraphicFramePr>
          <p:cNvPr id="5" name="Table 5">
            <a:extLst>
              <a:ext uri="{FF2B5EF4-FFF2-40B4-BE49-F238E27FC236}">
                <a16:creationId xmlns:a16="http://schemas.microsoft.com/office/drawing/2014/main" id="{D3BBFFF5-6BF6-4DC9-BE60-31F109F4ACBC}"/>
              </a:ext>
            </a:extLst>
          </p:cNvPr>
          <p:cNvGraphicFramePr>
            <a:graphicFrameLocks noGrp="1"/>
          </p:cNvGraphicFramePr>
          <p:nvPr>
            <p:extLst>
              <p:ext uri="{D42A27DB-BD31-4B8C-83A1-F6EECF244321}">
                <p14:modId xmlns:p14="http://schemas.microsoft.com/office/powerpoint/2010/main" val="1220715958"/>
              </p:ext>
            </p:extLst>
          </p:nvPr>
        </p:nvGraphicFramePr>
        <p:xfrm>
          <a:off x="1524000" y="4295867"/>
          <a:ext cx="6096000" cy="185420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525819611"/>
                    </a:ext>
                  </a:extLst>
                </a:gridCol>
                <a:gridCol w="3276600">
                  <a:extLst>
                    <a:ext uri="{9D8B030D-6E8A-4147-A177-3AD203B41FA5}">
                      <a16:colId xmlns:a16="http://schemas.microsoft.com/office/drawing/2014/main" val="4265623940"/>
                    </a:ext>
                  </a:extLst>
                </a:gridCol>
              </a:tblGrid>
              <a:tr h="370840">
                <a:tc>
                  <a:txBody>
                    <a:bodyPr/>
                    <a:lstStyle/>
                    <a:p>
                      <a:r>
                        <a:rPr lang="en-US" dirty="0"/>
                        <a:t>Unit</a:t>
                      </a:r>
                    </a:p>
                  </a:txBody>
                  <a:tcPr/>
                </a:tc>
                <a:tc>
                  <a:txBody>
                    <a:bodyPr/>
                    <a:lstStyle/>
                    <a:p>
                      <a:r>
                        <a:rPr lang="en-US" dirty="0"/>
                        <a:t>Speed</a:t>
                      </a:r>
                    </a:p>
                  </a:txBody>
                  <a:tcPr/>
                </a:tc>
                <a:extLst>
                  <a:ext uri="{0D108BD9-81ED-4DB2-BD59-A6C34878D82A}">
                    <a16:rowId xmlns:a16="http://schemas.microsoft.com/office/drawing/2014/main" val="2669731573"/>
                  </a:ext>
                </a:extLst>
              </a:tr>
              <a:tr h="370840">
                <a:tc>
                  <a:txBody>
                    <a:bodyPr/>
                    <a:lstStyle/>
                    <a:p>
                      <a:r>
                        <a:rPr lang="en-US" dirty="0"/>
                        <a:t>Microsecond</a:t>
                      </a:r>
                    </a:p>
                  </a:txBody>
                  <a:tcPr/>
                </a:tc>
                <a:tc>
                  <a:txBody>
                    <a:bodyPr/>
                    <a:lstStyle/>
                    <a:p>
                      <a:r>
                        <a:rPr lang="en-US" dirty="0"/>
                        <a:t>Millionth of a second</a:t>
                      </a:r>
                    </a:p>
                  </a:txBody>
                  <a:tcPr/>
                </a:tc>
                <a:extLst>
                  <a:ext uri="{0D108BD9-81ED-4DB2-BD59-A6C34878D82A}">
                    <a16:rowId xmlns:a16="http://schemas.microsoft.com/office/drawing/2014/main" val="2100444257"/>
                  </a:ext>
                </a:extLst>
              </a:tr>
              <a:tr h="370840">
                <a:tc>
                  <a:txBody>
                    <a:bodyPr/>
                    <a:lstStyle/>
                    <a:p>
                      <a:r>
                        <a:rPr lang="en-US" dirty="0"/>
                        <a:t>Nanosecond</a:t>
                      </a:r>
                    </a:p>
                  </a:txBody>
                  <a:tcPr/>
                </a:tc>
                <a:tc>
                  <a:txBody>
                    <a:bodyPr/>
                    <a:lstStyle/>
                    <a:p>
                      <a:r>
                        <a:rPr lang="en-US" dirty="0"/>
                        <a:t>Billionth of a second</a:t>
                      </a:r>
                    </a:p>
                  </a:txBody>
                  <a:tcPr/>
                </a:tc>
                <a:extLst>
                  <a:ext uri="{0D108BD9-81ED-4DB2-BD59-A6C34878D82A}">
                    <a16:rowId xmlns:a16="http://schemas.microsoft.com/office/drawing/2014/main" val="3317229704"/>
                  </a:ext>
                </a:extLst>
              </a:tr>
              <a:tr h="370840">
                <a:tc>
                  <a:txBody>
                    <a:bodyPr/>
                    <a:lstStyle/>
                    <a:p>
                      <a:r>
                        <a:rPr lang="en-US" dirty="0"/>
                        <a:t>Picosecond</a:t>
                      </a:r>
                    </a:p>
                  </a:txBody>
                  <a:tcPr/>
                </a:tc>
                <a:tc>
                  <a:txBody>
                    <a:bodyPr/>
                    <a:lstStyle/>
                    <a:p>
                      <a:r>
                        <a:rPr lang="en-US" dirty="0"/>
                        <a:t>Trillionth of a second</a:t>
                      </a:r>
                    </a:p>
                  </a:txBody>
                  <a:tcPr/>
                </a:tc>
                <a:extLst>
                  <a:ext uri="{0D108BD9-81ED-4DB2-BD59-A6C34878D82A}">
                    <a16:rowId xmlns:a16="http://schemas.microsoft.com/office/drawing/2014/main" val="3419393303"/>
                  </a:ext>
                </a:extLst>
              </a:tr>
              <a:tr h="370840">
                <a:tc>
                  <a:txBody>
                    <a:bodyPr/>
                    <a:lstStyle/>
                    <a:p>
                      <a:r>
                        <a:rPr lang="en-US" dirty="0"/>
                        <a:t>Femtosecond</a:t>
                      </a:r>
                    </a:p>
                  </a:txBody>
                  <a:tcPr/>
                </a:tc>
                <a:tc>
                  <a:txBody>
                    <a:bodyPr/>
                    <a:lstStyle/>
                    <a:p>
                      <a:r>
                        <a:rPr lang="en-US" dirty="0"/>
                        <a:t>Quadrillionth of a second</a:t>
                      </a:r>
                    </a:p>
                  </a:txBody>
                  <a:tcPr/>
                </a:tc>
                <a:extLst>
                  <a:ext uri="{0D108BD9-81ED-4DB2-BD59-A6C34878D82A}">
                    <a16:rowId xmlns:a16="http://schemas.microsoft.com/office/drawing/2014/main" val="1558620434"/>
                  </a:ext>
                </a:extLst>
              </a:tr>
            </a:tbl>
          </a:graphicData>
        </a:graphic>
      </p:graphicFrame>
      <p:sp>
        <p:nvSpPr>
          <p:cNvPr id="11" name="Slide Number Placeholder 10"/>
          <p:cNvSpPr>
            <a:spLocks noGrp="1"/>
          </p:cNvSpPr>
          <p:nvPr>
            <p:ph type="sldNum" sz="quarter" idx="10"/>
          </p:nvPr>
        </p:nvSpPr>
        <p:spPr/>
        <p:txBody>
          <a:bodyPr/>
          <a:lstStyle/>
          <a:p>
            <a:fld id="{68151E55-6873-49E2-B8D5-2F265E6F1973}" type="slidenum">
              <a:rPr lang="en-US" smtClean="0"/>
              <a:t>11</a:t>
            </a:fld>
            <a:endParaRPr lang="en-US" dirty="0"/>
          </a:p>
        </p:txBody>
      </p:sp>
    </p:spTree>
    <p:extLst>
      <p:ext uri="{BB962C8B-B14F-4D97-AF65-F5344CB8AC3E}">
        <p14:creationId xmlns:p14="http://schemas.microsoft.com/office/powerpoint/2010/main" val="121244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Multicore Chips</a:t>
            </a:r>
          </a:p>
        </p:txBody>
      </p:sp>
      <p:sp>
        <p:nvSpPr>
          <p:cNvPr id="3" name="Content Placeholder 2"/>
          <p:cNvSpPr>
            <a:spLocks noGrp="1"/>
          </p:cNvSpPr>
          <p:nvPr>
            <p:ph sz="quarter" idx="11"/>
          </p:nvPr>
        </p:nvSpPr>
        <p:spPr>
          <a:xfrm>
            <a:off x="342900" y="1276710"/>
            <a:ext cx="8458200" cy="1700170"/>
          </a:xfrm>
        </p:spPr>
        <p:txBody>
          <a:bodyPr>
            <a:normAutofit/>
          </a:bodyPr>
          <a:lstStyle/>
          <a:p>
            <a:r>
              <a:rPr lang="en-US" sz="2200" dirty="0"/>
              <a:t>Multicore Processors.</a:t>
            </a:r>
          </a:p>
          <a:p>
            <a:r>
              <a:rPr lang="en-US" sz="2200" dirty="0"/>
              <a:t>Two or more separate and independent C</a:t>
            </a:r>
            <a:r>
              <a:rPr lang="en-US" sz="100" dirty="0"/>
              <a:t> </a:t>
            </a:r>
            <a:r>
              <a:rPr lang="en-US" sz="2200" dirty="0"/>
              <a:t>P</a:t>
            </a:r>
            <a:r>
              <a:rPr lang="en-US" sz="100" dirty="0"/>
              <a:t> </a:t>
            </a:r>
            <a:r>
              <a:rPr lang="en-US" sz="2200" dirty="0"/>
              <a:t>Us within a system unit.</a:t>
            </a:r>
          </a:p>
          <a:p>
            <a:pPr lvl="1"/>
            <a:r>
              <a:rPr lang="en-US" sz="2200" dirty="0"/>
              <a:t>Quad-core supports 4 core processes.</a:t>
            </a:r>
          </a:p>
        </p:txBody>
      </p:sp>
      <p:sp>
        <p:nvSpPr>
          <p:cNvPr id="4" name="Content Placeholder 3"/>
          <p:cNvSpPr>
            <a:spLocks noGrp="1"/>
          </p:cNvSpPr>
          <p:nvPr>
            <p:ph sz="quarter" idx="14"/>
          </p:nvPr>
        </p:nvSpPr>
        <p:spPr>
          <a:xfrm>
            <a:off x="342900" y="3108960"/>
            <a:ext cx="8458200" cy="1727200"/>
          </a:xfrm>
        </p:spPr>
        <p:txBody>
          <a:bodyPr>
            <a:normAutofit/>
          </a:bodyPr>
          <a:lstStyle/>
          <a:p>
            <a:r>
              <a:rPr lang="en-US" sz="2200" dirty="0"/>
              <a:t>Parallel Processing.</a:t>
            </a:r>
          </a:p>
          <a:p>
            <a:pPr lvl="1"/>
            <a:r>
              <a:rPr lang="en-US" sz="2200" dirty="0"/>
              <a:t>Computer’s ability to divided tasks into parts that can be distributed across each core.</a:t>
            </a:r>
          </a:p>
          <a:p>
            <a:pPr lvl="1"/>
            <a:r>
              <a:rPr lang="en-US" sz="2200" dirty="0"/>
              <a:t>Windows 11 and </a:t>
            </a:r>
            <a:r>
              <a:rPr lang="en-US" sz="2200" dirty="0" err="1"/>
              <a:t>macOS</a:t>
            </a:r>
            <a:r>
              <a:rPr lang="en-US" sz="2200" dirty="0"/>
              <a:t> Big Sur support parallel processing.</a:t>
            </a:r>
          </a:p>
        </p:txBody>
      </p:sp>
      <p:graphicFrame>
        <p:nvGraphicFramePr>
          <p:cNvPr id="5" name="Table 5">
            <a:extLst>
              <a:ext uri="{FF2B5EF4-FFF2-40B4-BE49-F238E27FC236}">
                <a16:creationId xmlns:a16="http://schemas.microsoft.com/office/drawing/2014/main" id="{B046543A-6EF7-42BF-8BF4-DE7AFC94143F}"/>
              </a:ext>
            </a:extLst>
          </p:cNvPr>
          <p:cNvGraphicFramePr>
            <a:graphicFrameLocks noGrp="1"/>
          </p:cNvGraphicFramePr>
          <p:nvPr>
            <p:extLst>
              <p:ext uri="{D42A27DB-BD31-4B8C-83A1-F6EECF244321}">
                <p14:modId xmlns:p14="http://schemas.microsoft.com/office/powerpoint/2010/main" val="2944526553"/>
              </p:ext>
            </p:extLst>
          </p:nvPr>
        </p:nvGraphicFramePr>
        <p:xfrm>
          <a:off x="1524000" y="5013165"/>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60381147"/>
                    </a:ext>
                  </a:extLst>
                </a:gridCol>
                <a:gridCol w="3048000">
                  <a:extLst>
                    <a:ext uri="{9D8B030D-6E8A-4147-A177-3AD203B41FA5}">
                      <a16:colId xmlns:a16="http://schemas.microsoft.com/office/drawing/2014/main" val="1266466085"/>
                    </a:ext>
                  </a:extLst>
                </a:gridCol>
              </a:tblGrid>
              <a:tr h="370840">
                <a:tc>
                  <a:txBody>
                    <a:bodyPr/>
                    <a:lstStyle/>
                    <a:p>
                      <a:r>
                        <a:rPr lang="en-US" dirty="0"/>
                        <a:t>Processor</a:t>
                      </a:r>
                    </a:p>
                  </a:txBody>
                  <a:tcPr/>
                </a:tc>
                <a:tc>
                  <a:txBody>
                    <a:bodyPr/>
                    <a:lstStyle/>
                    <a:p>
                      <a:r>
                        <a:rPr lang="en-US" dirty="0"/>
                        <a:t>Manufacturer</a:t>
                      </a:r>
                    </a:p>
                  </a:txBody>
                  <a:tcPr/>
                </a:tc>
                <a:extLst>
                  <a:ext uri="{0D108BD9-81ED-4DB2-BD59-A6C34878D82A}">
                    <a16:rowId xmlns:a16="http://schemas.microsoft.com/office/drawing/2014/main" val="116782761"/>
                  </a:ext>
                </a:extLst>
              </a:tr>
              <a:tr h="370840">
                <a:tc>
                  <a:txBody>
                    <a:bodyPr/>
                    <a:lstStyle/>
                    <a:p>
                      <a:r>
                        <a:rPr lang="en-US" dirty="0"/>
                        <a:t>Ryzen 5000</a:t>
                      </a:r>
                    </a:p>
                  </a:txBody>
                  <a:tcPr/>
                </a:tc>
                <a:tc>
                  <a:txBody>
                    <a:bodyPr/>
                    <a:lstStyle/>
                    <a:p>
                      <a:r>
                        <a:rPr lang="en-US" dirty="0"/>
                        <a:t>A</a:t>
                      </a:r>
                      <a:r>
                        <a:rPr lang="en-US" sz="100" dirty="0"/>
                        <a:t> </a:t>
                      </a:r>
                      <a:r>
                        <a:rPr lang="en-US" dirty="0"/>
                        <a:t>M</a:t>
                      </a:r>
                      <a:r>
                        <a:rPr lang="en-US" sz="100" dirty="0"/>
                        <a:t> </a:t>
                      </a:r>
                      <a:r>
                        <a:rPr lang="en-US" dirty="0"/>
                        <a:t>D</a:t>
                      </a:r>
                    </a:p>
                  </a:txBody>
                  <a:tcPr/>
                </a:tc>
                <a:extLst>
                  <a:ext uri="{0D108BD9-81ED-4DB2-BD59-A6C34878D82A}">
                    <a16:rowId xmlns:a16="http://schemas.microsoft.com/office/drawing/2014/main" val="1561666419"/>
                  </a:ext>
                </a:extLst>
              </a:tr>
              <a:tr h="370840">
                <a:tc>
                  <a:txBody>
                    <a:bodyPr/>
                    <a:lstStyle/>
                    <a:p>
                      <a:r>
                        <a:rPr lang="en-US" dirty="0"/>
                        <a:t>M1</a:t>
                      </a:r>
                    </a:p>
                  </a:txBody>
                  <a:tcPr/>
                </a:tc>
                <a:tc>
                  <a:txBody>
                    <a:bodyPr/>
                    <a:lstStyle/>
                    <a:p>
                      <a:r>
                        <a:rPr lang="en-US" dirty="0"/>
                        <a:t>Apple</a:t>
                      </a:r>
                    </a:p>
                  </a:txBody>
                  <a:tcPr/>
                </a:tc>
                <a:extLst>
                  <a:ext uri="{0D108BD9-81ED-4DB2-BD59-A6C34878D82A}">
                    <a16:rowId xmlns:a16="http://schemas.microsoft.com/office/drawing/2014/main" val="3276968868"/>
                  </a:ext>
                </a:extLst>
              </a:tr>
              <a:tr h="370840">
                <a:tc>
                  <a:txBody>
                    <a:bodyPr/>
                    <a:lstStyle/>
                    <a:p>
                      <a:r>
                        <a:rPr lang="en-US" dirty="0"/>
                        <a:t>Alder Lake</a:t>
                      </a:r>
                    </a:p>
                  </a:txBody>
                  <a:tcPr/>
                </a:tc>
                <a:tc>
                  <a:txBody>
                    <a:bodyPr/>
                    <a:lstStyle/>
                    <a:p>
                      <a:r>
                        <a:rPr lang="en-US" dirty="0"/>
                        <a:t>Intel</a:t>
                      </a:r>
                    </a:p>
                  </a:txBody>
                  <a:tcPr/>
                </a:tc>
                <a:extLst>
                  <a:ext uri="{0D108BD9-81ED-4DB2-BD59-A6C34878D82A}">
                    <a16:rowId xmlns:a16="http://schemas.microsoft.com/office/drawing/2014/main" val="1333121917"/>
                  </a:ext>
                </a:extLst>
              </a:tr>
            </a:tbl>
          </a:graphicData>
        </a:graphic>
      </p:graphicFrame>
      <p:sp>
        <p:nvSpPr>
          <p:cNvPr id="11" name="Slide Number Placeholder 10"/>
          <p:cNvSpPr>
            <a:spLocks noGrp="1"/>
          </p:cNvSpPr>
          <p:nvPr>
            <p:ph type="sldNum" sz="quarter" idx="10"/>
          </p:nvPr>
        </p:nvSpPr>
        <p:spPr/>
        <p:txBody>
          <a:bodyPr/>
          <a:lstStyle/>
          <a:p>
            <a:fld id="{68151E55-6873-49E2-B8D5-2F265E6F1973}" type="slidenum">
              <a:rPr lang="en-US" smtClean="0"/>
              <a:t>12</a:t>
            </a:fld>
            <a:endParaRPr lang="en-US" dirty="0"/>
          </a:p>
        </p:txBody>
      </p:sp>
    </p:spTree>
    <p:extLst>
      <p:ext uri="{BB962C8B-B14F-4D97-AF65-F5344CB8AC3E}">
        <p14:creationId xmlns:p14="http://schemas.microsoft.com/office/powerpoint/2010/main" val="4099625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Specialty Processors</a:t>
            </a:r>
          </a:p>
        </p:txBody>
      </p:sp>
      <p:sp>
        <p:nvSpPr>
          <p:cNvPr id="3" name="Content Placeholder 2"/>
          <p:cNvSpPr>
            <a:spLocks noGrp="1"/>
          </p:cNvSpPr>
          <p:nvPr>
            <p:ph sz="quarter" idx="11"/>
          </p:nvPr>
        </p:nvSpPr>
        <p:spPr/>
        <p:txBody>
          <a:bodyPr/>
          <a:lstStyle/>
          <a:p>
            <a:r>
              <a:rPr lang="en-US" dirty="0"/>
              <a:t>Coprocessors.</a:t>
            </a:r>
          </a:p>
          <a:p>
            <a:r>
              <a:rPr lang="en-US" dirty="0"/>
              <a:t>Designed to improve specific computing operations.</a:t>
            </a:r>
          </a:p>
          <a:p>
            <a:r>
              <a:rPr lang="en-US" dirty="0"/>
              <a:t>Graphics Processing Unit (G</a:t>
            </a:r>
            <a:r>
              <a:rPr lang="en-US" sz="100" dirty="0"/>
              <a:t> </a:t>
            </a:r>
            <a:r>
              <a:rPr lang="en-US" dirty="0"/>
              <a:t>P</a:t>
            </a:r>
            <a:r>
              <a:rPr lang="en-US" sz="100" dirty="0"/>
              <a:t> </a:t>
            </a:r>
            <a:r>
              <a:rPr lang="en-US" dirty="0"/>
              <a:t>U) / Graphics coprocessors.</a:t>
            </a:r>
          </a:p>
          <a:p>
            <a:r>
              <a:rPr lang="en-US" dirty="0"/>
              <a:t>Designed to handle a variety of specialized tasks.</a:t>
            </a:r>
          </a:p>
          <a:p>
            <a:pPr lvl="1"/>
            <a:r>
              <a:rPr lang="en-US" dirty="0"/>
              <a:t>3D images.</a:t>
            </a:r>
          </a:p>
          <a:p>
            <a:pPr lvl="1"/>
            <a:r>
              <a:rPr lang="en-US" dirty="0"/>
              <a:t>Encrypting data.</a:t>
            </a:r>
          </a:p>
          <a:p>
            <a:pPr lvl="1"/>
            <a:r>
              <a:rPr lang="en-US" dirty="0"/>
              <a:t>Standard features in gaming computers.</a:t>
            </a:r>
          </a:p>
        </p:txBody>
      </p:sp>
      <p:sp>
        <p:nvSpPr>
          <p:cNvPr id="6" name="Slide Number Placeholder 5"/>
          <p:cNvSpPr>
            <a:spLocks noGrp="1"/>
          </p:cNvSpPr>
          <p:nvPr>
            <p:ph type="sldNum" sz="quarter" idx="10"/>
          </p:nvPr>
        </p:nvSpPr>
        <p:spPr/>
        <p:txBody>
          <a:bodyPr/>
          <a:lstStyle/>
          <a:p>
            <a:fld id="{68151E55-6873-49E2-B8D5-2F265E6F1973}" type="slidenum">
              <a:rPr lang="en-US" smtClean="0"/>
              <a:t>13</a:t>
            </a:fld>
            <a:endParaRPr lang="en-US" dirty="0"/>
          </a:p>
        </p:txBody>
      </p:sp>
    </p:spTree>
    <p:extLst>
      <p:ext uri="{BB962C8B-B14F-4D97-AF65-F5344CB8AC3E}">
        <p14:creationId xmlns:p14="http://schemas.microsoft.com/office/powerpoint/2010/main" val="14429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sz="quarter" idx="11"/>
          </p:nvPr>
        </p:nvSpPr>
        <p:spPr>
          <a:xfrm>
            <a:off x="342900" y="1276710"/>
            <a:ext cx="8458200" cy="2462170"/>
          </a:xfrm>
        </p:spPr>
        <p:txBody>
          <a:bodyPr/>
          <a:lstStyle/>
          <a:p>
            <a:r>
              <a:rPr lang="en-US" dirty="0"/>
              <a:t>Holding area for data, instructions, and information.</a:t>
            </a:r>
          </a:p>
          <a:p>
            <a:r>
              <a:rPr lang="en-US" dirty="0"/>
              <a:t>Contained on chips connected to the system board.</a:t>
            </a:r>
          </a:p>
          <a:p>
            <a:r>
              <a:rPr lang="en-US" dirty="0"/>
              <a:t>Three well-known types of memory chips:</a:t>
            </a:r>
          </a:p>
          <a:p>
            <a:r>
              <a:rPr lang="en-US" dirty="0"/>
              <a:t>RAM.</a:t>
            </a:r>
          </a:p>
          <a:p>
            <a:pPr lvl="1"/>
            <a:r>
              <a:rPr lang="en-US" dirty="0"/>
              <a:t>Random Access Memory.</a:t>
            </a:r>
          </a:p>
        </p:txBody>
      </p:sp>
      <p:sp>
        <p:nvSpPr>
          <p:cNvPr id="4" name="Content Placeholder 3"/>
          <p:cNvSpPr>
            <a:spLocks noGrp="1"/>
          </p:cNvSpPr>
          <p:nvPr>
            <p:ph sz="quarter" idx="14"/>
          </p:nvPr>
        </p:nvSpPr>
        <p:spPr>
          <a:xfrm>
            <a:off x="342900" y="3850640"/>
            <a:ext cx="8458200" cy="1016000"/>
          </a:xfrm>
        </p:spPr>
        <p:txBody>
          <a:bodyPr/>
          <a:lstStyle/>
          <a:p>
            <a:r>
              <a:rPr lang="en-US" dirty="0"/>
              <a:t>ROM.</a:t>
            </a:r>
          </a:p>
          <a:p>
            <a:pPr lvl="1"/>
            <a:r>
              <a:rPr lang="en-US" dirty="0"/>
              <a:t>Read Only Memory.</a:t>
            </a:r>
          </a:p>
        </p:txBody>
      </p:sp>
      <p:sp>
        <p:nvSpPr>
          <p:cNvPr id="5" name="Content Placeholder 4"/>
          <p:cNvSpPr>
            <a:spLocks noGrp="1"/>
          </p:cNvSpPr>
          <p:nvPr>
            <p:ph sz="quarter" idx="15"/>
          </p:nvPr>
        </p:nvSpPr>
        <p:spPr>
          <a:xfrm>
            <a:off x="342900" y="4978400"/>
            <a:ext cx="8458200" cy="1442720"/>
          </a:xfrm>
        </p:spPr>
        <p:txBody>
          <a:bodyPr/>
          <a:lstStyle/>
          <a:p>
            <a:r>
              <a:rPr lang="en-US" dirty="0"/>
              <a:t>Flash Memory.</a:t>
            </a:r>
          </a:p>
        </p:txBody>
      </p:sp>
      <p:sp>
        <p:nvSpPr>
          <p:cNvPr id="11" name="Slide Number Placeholder 10"/>
          <p:cNvSpPr>
            <a:spLocks noGrp="1"/>
          </p:cNvSpPr>
          <p:nvPr>
            <p:ph type="sldNum" sz="quarter" idx="10"/>
          </p:nvPr>
        </p:nvSpPr>
        <p:spPr/>
        <p:txBody>
          <a:bodyPr/>
          <a:lstStyle/>
          <a:p>
            <a:fld id="{68151E55-6873-49E2-B8D5-2F265E6F1973}" type="slidenum">
              <a:rPr lang="en-US" smtClean="0"/>
              <a:t>14</a:t>
            </a:fld>
            <a:endParaRPr lang="en-US" dirty="0"/>
          </a:p>
        </p:txBody>
      </p:sp>
    </p:spTree>
    <p:extLst>
      <p:ext uri="{BB962C8B-B14F-4D97-AF65-F5344CB8AC3E}">
        <p14:creationId xmlns:p14="http://schemas.microsoft.com/office/powerpoint/2010/main" val="2361793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RAM </a:t>
            </a:r>
            <a:r>
              <a:rPr lang="en-US" sz="1000" b="0" dirty="0"/>
              <a:t>1</a:t>
            </a:r>
          </a:p>
        </p:txBody>
      </p:sp>
      <p:sp>
        <p:nvSpPr>
          <p:cNvPr id="3" name="Content Placeholder 2"/>
          <p:cNvSpPr>
            <a:spLocks noGrp="1"/>
          </p:cNvSpPr>
          <p:nvPr>
            <p:ph sz="quarter" idx="11"/>
          </p:nvPr>
        </p:nvSpPr>
        <p:spPr>
          <a:xfrm>
            <a:off x="342900" y="1276709"/>
            <a:ext cx="8283512" cy="1471237"/>
          </a:xfrm>
        </p:spPr>
        <p:txBody>
          <a:bodyPr>
            <a:noAutofit/>
          </a:bodyPr>
          <a:lstStyle/>
          <a:p>
            <a:r>
              <a:rPr lang="en-US" sz="2000" dirty="0"/>
              <a:t>Random Access Memory (RAM) chips hold programs and data that the C</a:t>
            </a:r>
            <a:r>
              <a:rPr lang="en-US" sz="100" dirty="0"/>
              <a:t> </a:t>
            </a:r>
            <a:r>
              <a:rPr lang="en-US" sz="2000" dirty="0"/>
              <a:t>P</a:t>
            </a:r>
            <a:r>
              <a:rPr lang="en-US" sz="100" dirty="0"/>
              <a:t> </a:t>
            </a:r>
            <a:r>
              <a:rPr lang="en-US" sz="2000" dirty="0"/>
              <a:t>U is presently processing.</a:t>
            </a:r>
          </a:p>
          <a:p>
            <a:pPr lvl="1"/>
            <a:r>
              <a:rPr lang="en-US" sz="2000" dirty="0"/>
              <a:t>Volatile or temporary – contents are lost when computer is powered off.</a:t>
            </a:r>
          </a:p>
        </p:txBody>
      </p:sp>
      <p:sp>
        <p:nvSpPr>
          <p:cNvPr id="4" name="Content Placeholder 3"/>
          <p:cNvSpPr>
            <a:spLocks noGrp="1"/>
          </p:cNvSpPr>
          <p:nvPr>
            <p:ph sz="quarter" idx="14"/>
          </p:nvPr>
        </p:nvSpPr>
        <p:spPr>
          <a:xfrm>
            <a:off x="342900" y="2901839"/>
            <a:ext cx="8191500" cy="1471237"/>
          </a:xfrm>
        </p:spPr>
        <p:txBody>
          <a:bodyPr>
            <a:normAutofit/>
          </a:bodyPr>
          <a:lstStyle/>
          <a:p>
            <a:r>
              <a:rPr lang="en-US" sz="2000" dirty="0"/>
              <a:t>Cache memory – temporary, high-speed holding area between the memory and C</a:t>
            </a:r>
            <a:r>
              <a:rPr lang="en-US" sz="100" dirty="0"/>
              <a:t> </a:t>
            </a:r>
            <a:r>
              <a:rPr lang="en-US" sz="2000" dirty="0"/>
              <a:t>P</a:t>
            </a:r>
            <a:r>
              <a:rPr lang="en-US" sz="100" dirty="0"/>
              <a:t> </a:t>
            </a:r>
            <a:r>
              <a:rPr lang="en-US" sz="2000" dirty="0"/>
              <a:t>U.</a:t>
            </a:r>
          </a:p>
          <a:p>
            <a:pPr lvl="1"/>
            <a:r>
              <a:rPr lang="en-US" sz="2000" dirty="0"/>
              <a:t>Additional RAM can be added using an expansion module called a D</a:t>
            </a:r>
            <a:r>
              <a:rPr lang="en-US" sz="100" dirty="0"/>
              <a:t> </a:t>
            </a:r>
            <a:r>
              <a:rPr lang="en-US" sz="2000" dirty="0"/>
              <a:t>I</a:t>
            </a:r>
            <a:r>
              <a:rPr lang="en-US" sz="100" dirty="0"/>
              <a:t> </a:t>
            </a:r>
            <a:r>
              <a:rPr lang="en-US" sz="2000" dirty="0"/>
              <a:t>M</a:t>
            </a:r>
            <a:r>
              <a:rPr lang="en-US" sz="100" dirty="0"/>
              <a:t> </a:t>
            </a:r>
            <a:r>
              <a:rPr lang="en-US" sz="2000" dirty="0" err="1"/>
              <a:t>M</a:t>
            </a:r>
            <a:r>
              <a:rPr lang="en-US" sz="2000" dirty="0"/>
              <a:t> (Dual in-line memory module).</a:t>
            </a:r>
          </a:p>
        </p:txBody>
      </p:sp>
      <p:pic>
        <p:nvPicPr>
          <p:cNvPr id="8" name="Picture 7" descr="RAM chips mounted on a circuit board."/>
          <p:cNvPicPr>
            <a:picLocks noChangeAspect="1"/>
          </p:cNvPicPr>
          <p:nvPr/>
        </p:nvPicPr>
        <p:blipFill>
          <a:blip r:embed="rId3"/>
          <a:stretch>
            <a:fillRect/>
          </a:stretch>
        </p:blipFill>
        <p:spPr>
          <a:xfrm>
            <a:off x="3316283" y="4549737"/>
            <a:ext cx="2250174" cy="1834501"/>
          </a:xfrm>
          <a:prstGeom prst="rect">
            <a:avLst/>
          </a:prstGeom>
        </p:spPr>
      </p:pic>
      <p:sp>
        <p:nvSpPr>
          <p:cNvPr id="6" name="Text Placeholder 5"/>
          <p:cNvSpPr>
            <a:spLocks noGrp="1"/>
          </p:cNvSpPr>
          <p:nvPr>
            <p:ph type="body" sz="quarter" idx="13"/>
          </p:nvPr>
        </p:nvSpPr>
        <p:spPr/>
        <p:txBody>
          <a:bodyPr/>
          <a:lstStyle/>
          <a:p>
            <a:pPr algn="r"/>
            <a:r>
              <a:rPr lang="en-US" dirty="0"/>
              <a:t>Simon Belcher/</a:t>
            </a:r>
            <a:r>
              <a:rPr lang="en-US" dirty="0" err="1"/>
              <a:t>Alamy</a:t>
            </a:r>
            <a:r>
              <a:rPr lang="en-US" dirty="0"/>
              <a:t> Stock Photo </a:t>
            </a:r>
          </a:p>
        </p:txBody>
      </p:sp>
      <p:sp>
        <p:nvSpPr>
          <p:cNvPr id="7" name="Slide Number Placeholder 6"/>
          <p:cNvSpPr>
            <a:spLocks noGrp="1"/>
          </p:cNvSpPr>
          <p:nvPr>
            <p:ph type="sldNum" sz="quarter" idx="10"/>
          </p:nvPr>
        </p:nvSpPr>
        <p:spPr/>
        <p:txBody>
          <a:bodyPr/>
          <a:lstStyle/>
          <a:p>
            <a:fld id="{68151E55-6873-49E2-B8D5-2F265E6F1973}" type="slidenum">
              <a:rPr lang="en-US" smtClean="0"/>
              <a:t>15</a:t>
            </a:fld>
            <a:endParaRPr lang="en-US" dirty="0"/>
          </a:p>
        </p:txBody>
      </p:sp>
    </p:spTree>
    <p:extLst>
      <p:ext uri="{BB962C8B-B14F-4D97-AF65-F5344CB8AC3E}">
        <p14:creationId xmlns:p14="http://schemas.microsoft.com/office/powerpoint/2010/main" val="280656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RAM </a:t>
            </a:r>
            <a:r>
              <a:rPr lang="en-US" sz="1000" b="0" dirty="0"/>
              <a:t>2</a:t>
            </a:r>
          </a:p>
        </p:txBody>
      </p:sp>
      <p:sp>
        <p:nvSpPr>
          <p:cNvPr id="3" name="Content Placeholder 2"/>
          <p:cNvSpPr>
            <a:spLocks noGrp="1"/>
          </p:cNvSpPr>
          <p:nvPr>
            <p:ph sz="quarter" idx="11"/>
          </p:nvPr>
        </p:nvSpPr>
        <p:spPr>
          <a:xfrm>
            <a:off x="342900" y="1276710"/>
            <a:ext cx="8458200" cy="1334410"/>
          </a:xfrm>
        </p:spPr>
        <p:txBody>
          <a:bodyPr/>
          <a:lstStyle/>
          <a:p>
            <a:r>
              <a:rPr lang="en-US" dirty="0"/>
              <a:t>Virtual Memory.</a:t>
            </a:r>
          </a:p>
          <a:p>
            <a:pPr lvl="1"/>
            <a:r>
              <a:rPr lang="en-US" dirty="0"/>
              <a:t>Dividing a program between memory and storage enabling the system to run very large programs.</a:t>
            </a:r>
          </a:p>
        </p:txBody>
      </p:sp>
      <p:sp>
        <p:nvSpPr>
          <p:cNvPr id="4" name="Content Placeholder 3"/>
          <p:cNvSpPr>
            <a:spLocks noGrp="1"/>
          </p:cNvSpPr>
          <p:nvPr>
            <p:ph sz="quarter" idx="14"/>
          </p:nvPr>
        </p:nvSpPr>
        <p:spPr>
          <a:xfrm>
            <a:off x="342900" y="2733040"/>
            <a:ext cx="8458200" cy="508000"/>
          </a:xfrm>
        </p:spPr>
        <p:txBody>
          <a:bodyPr/>
          <a:lstStyle/>
          <a:p>
            <a:r>
              <a:rPr lang="en-US" dirty="0"/>
              <a:t>Memory is expressed in bytes.</a:t>
            </a:r>
          </a:p>
        </p:txBody>
      </p:sp>
      <p:graphicFrame>
        <p:nvGraphicFramePr>
          <p:cNvPr id="5" name="Table 5">
            <a:extLst>
              <a:ext uri="{FF2B5EF4-FFF2-40B4-BE49-F238E27FC236}">
                <a16:creationId xmlns:a16="http://schemas.microsoft.com/office/drawing/2014/main" id="{2BA5E7EA-F84E-4B20-AE55-6C8493C7A290}"/>
              </a:ext>
            </a:extLst>
          </p:cNvPr>
          <p:cNvGraphicFramePr>
            <a:graphicFrameLocks noGrp="1"/>
          </p:cNvGraphicFramePr>
          <p:nvPr>
            <p:extLst>
              <p:ext uri="{D42A27DB-BD31-4B8C-83A1-F6EECF244321}">
                <p14:modId xmlns:p14="http://schemas.microsoft.com/office/powerpoint/2010/main" val="970974578"/>
              </p:ext>
            </p:extLst>
          </p:nvPr>
        </p:nvGraphicFramePr>
        <p:xfrm>
          <a:off x="1524000" y="3608615"/>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420688872"/>
                    </a:ext>
                  </a:extLst>
                </a:gridCol>
                <a:gridCol w="3048000">
                  <a:extLst>
                    <a:ext uri="{9D8B030D-6E8A-4147-A177-3AD203B41FA5}">
                      <a16:colId xmlns:a16="http://schemas.microsoft.com/office/drawing/2014/main" val="3542819245"/>
                    </a:ext>
                  </a:extLst>
                </a:gridCol>
              </a:tblGrid>
              <a:tr h="370840">
                <a:tc>
                  <a:txBody>
                    <a:bodyPr/>
                    <a:lstStyle/>
                    <a:p>
                      <a:r>
                        <a:rPr lang="en-US" dirty="0"/>
                        <a:t>Unit</a:t>
                      </a:r>
                    </a:p>
                  </a:txBody>
                  <a:tcPr/>
                </a:tc>
                <a:tc>
                  <a:txBody>
                    <a:bodyPr/>
                    <a:lstStyle/>
                    <a:p>
                      <a:r>
                        <a:rPr lang="en-US" dirty="0"/>
                        <a:t>Capacity</a:t>
                      </a:r>
                    </a:p>
                  </a:txBody>
                  <a:tcPr/>
                </a:tc>
                <a:extLst>
                  <a:ext uri="{0D108BD9-81ED-4DB2-BD59-A6C34878D82A}">
                    <a16:rowId xmlns:a16="http://schemas.microsoft.com/office/drawing/2014/main" val="826714748"/>
                  </a:ext>
                </a:extLst>
              </a:tr>
              <a:tr h="370840">
                <a:tc>
                  <a:txBody>
                    <a:bodyPr/>
                    <a:lstStyle/>
                    <a:p>
                      <a:r>
                        <a:rPr lang="en-US" dirty="0"/>
                        <a:t>Megabyte (MB)</a:t>
                      </a:r>
                    </a:p>
                  </a:txBody>
                  <a:tcPr/>
                </a:tc>
                <a:tc>
                  <a:txBody>
                    <a:bodyPr/>
                    <a:lstStyle/>
                    <a:p>
                      <a:r>
                        <a:rPr lang="en-US" dirty="0"/>
                        <a:t>1 million bytes</a:t>
                      </a:r>
                    </a:p>
                  </a:txBody>
                  <a:tcPr/>
                </a:tc>
                <a:extLst>
                  <a:ext uri="{0D108BD9-81ED-4DB2-BD59-A6C34878D82A}">
                    <a16:rowId xmlns:a16="http://schemas.microsoft.com/office/drawing/2014/main" val="3063192949"/>
                  </a:ext>
                </a:extLst>
              </a:tr>
              <a:tr h="370840">
                <a:tc>
                  <a:txBody>
                    <a:bodyPr/>
                    <a:lstStyle/>
                    <a:p>
                      <a:r>
                        <a:rPr lang="en-US" dirty="0"/>
                        <a:t>Gigabyte (GB)</a:t>
                      </a:r>
                    </a:p>
                  </a:txBody>
                  <a:tcPr/>
                </a:tc>
                <a:tc>
                  <a:txBody>
                    <a:bodyPr/>
                    <a:lstStyle/>
                    <a:p>
                      <a:r>
                        <a:rPr lang="en-US" dirty="0"/>
                        <a:t>1 billion bytes</a:t>
                      </a:r>
                    </a:p>
                  </a:txBody>
                  <a:tcPr/>
                </a:tc>
                <a:extLst>
                  <a:ext uri="{0D108BD9-81ED-4DB2-BD59-A6C34878D82A}">
                    <a16:rowId xmlns:a16="http://schemas.microsoft.com/office/drawing/2014/main" val="2587736373"/>
                  </a:ext>
                </a:extLst>
              </a:tr>
              <a:tr h="370840">
                <a:tc>
                  <a:txBody>
                    <a:bodyPr/>
                    <a:lstStyle/>
                    <a:p>
                      <a:r>
                        <a:rPr lang="en-US" dirty="0"/>
                        <a:t>Terabyte (TB)</a:t>
                      </a:r>
                    </a:p>
                  </a:txBody>
                  <a:tcPr/>
                </a:tc>
                <a:tc>
                  <a:txBody>
                    <a:bodyPr/>
                    <a:lstStyle/>
                    <a:p>
                      <a:r>
                        <a:rPr lang="en-US" dirty="0"/>
                        <a:t>1 trillion bytes</a:t>
                      </a:r>
                    </a:p>
                  </a:txBody>
                  <a:tcPr/>
                </a:tc>
                <a:extLst>
                  <a:ext uri="{0D108BD9-81ED-4DB2-BD59-A6C34878D82A}">
                    <a16:rowId xmlns:a16="http://schemas.microsoft.com/office/drawing/2014/main" val="4275764913"/>
                  </a:ext>
                </a:extLst>
              </a:tr>
              <a:tr h="370840">
                <a:tc>
                  <a:txBody>
                    <a:bodyPr/>
                    <a:lstStyle/>
                    <a:p>
                      <a:r>
                        <a:rPr lang="en-US" dirty="0"/>
                        <a:t>Petabyte (PB)</a:t>
                      </a:r>
                    </a:p>
                  </a:txBody>
                  <a:tcPr/>
                </a:tc>
                <a:tc>
                  <a:txBody>
                    <a:bodyPr/>
                    <a:lstStyle/>
                    <a:p>
                      <a:r>
                        <a:rPr lang="en-US" dirty="0"/>
                        <a:t>1 quadrillion bytes</a:t>
                      </a:r>
                    </a:p>
                  </a:txBody>
                  <a:tcPr/>
                </a:tc>
                <a:extLst>
                  <a:ext uri="{0D108BD9-81ED-4DB2-BD59-A6C34878D82A}">
                    <a16:rowId xmlns:a16="http://schemas.microsoft.com/office/drawing/2014/main" val="2989521104"/>
                  </a:ext>
                </a:extLst>
              </a:tr>
            </a:tbl>
          </a:graphicData>
        </a:graphic>
      </p:graphicFrame>
      <p:sp>
        <p:nvSpPr>
          <p:cNvPr id="11" name="Slide Number Placeholder 10"/>
          <p:cNvSpPr>
            <a:spLocks noGrp="1"/>
          </p:cNvSpPr>
          <p:nvPr>
            <p:ph type="sldNum" sz="quarter" idx="10"/>
          </p:nvPr>
        </p:nvSpPr>
        <p:spPr/>
        <p:txBody>
          <a:bodyPr/>
          <a:lstStyle/>
          <a:p>
            <a:fld id="{68151E55-6873-49E2-B8D5-2F265E6F1973}" type="slidenum">
              <a:rPr lang="en-US" smtClean="0"/>
              <a:t>16</a:t>
            </a:fld>
            <a:endParaRPr lang="en-US" dirty="0"/>
          </a:p>
        </p:txBody>
      </p:sp>
    </p:spTree>
    <p:extLst>
      <p:ext uri="{BB962C8B-B14F-4D97-AF65-F5344CB8AC3E}">
        <p14:creationId xmlns:p14="http://schemas.microsoft.com/office/powerpoint/2010/main" val="134970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ROM</a:t>
            </a:r>
          </a:p>
        </p:txBody>
      </p:sp>
      <p:sp>
        <p:nvSpPr>
          <p:cNvPr id="3" name="Content Placeholder 2"/>
          <p:cNvSpPr>
            <a:spLocks noGrp="1"/>
          </p:cNvSpPr>
          <p:nvPr>
            <p:ph sz="quarter" idx="11"/>
          </p:nvPr>
        </p:nvSpPr>
        <p:spPr>
          <a:xfrm>
            <a:off x="342900" y="1276709"/>
            <a:ext cx="8458200" cy="1486811"/>
          </a:xfrm>
        </p:spPr>
        <p:txBody>
          <a:bodyPr/>
          <a:lstStyle/>
          <a:p>
            <a:r>
              <a:rPr lang="en-US" dirty="0"/>
              <a:t>Read-only memory (ROM).</a:t>
            </a:r>
          </a:p>
          <a:p>
            <a:pPr lvl="1"/>
            <a:r>
              <a:rPr lang="en-US" dirty="0"/>
              <a:t>Information stored by the manufacturer.</a:t>
            </a:r>
          </a:p>
          <a:p>
            <a:pPr lvl="1"/>
            <a:r>
              <a:rPr lang="en-US" dirty="0"/>
              <a:t>Non-volatile and cannot be changed.</a:t>
            </a:r>
          </a:p>
        </p:txBody>
      </p:sp>
      <p:sp>
        <p:nvSpPr>
          <p:cNvPr id="4" name="Content Placeholder 3"/>
          <p:cNvSpPr>
            <a:spLocks noGrp="1"/>
          </p:cNvSpPr>
          <p:nvPr>
            <p:ph sz="quarter" idx="14"/>
          </p:nvPr>
        </p:nvSpPr>
        <p:spPr>
          <a:xfrm>
            <a:off x="342900" y="2885441"/>
            <a:ext cx="8458200" cy="3362960"/>
          </a:xfrm>
        </p:spPr>
        <p:txBody>
          <a:bodyPr/>
          <a:lstStyle/>
          <a:p>
            <a:r>
              <a:rPr lang="en-US" dirty="0"/>
              <a:t>C</a:t>
            </a:r>
            <a:r>
              <a:rPr lang="en-US" sz="100" dirty="0"/>
              <a:t> </a:t>
            </a:r>
            <a:r>
              <a:rPr lang="en-US" dirty="0"/>
              <a:t>P</a:t>
            </a:r>
            <a:r>
              <a:rPr lang="en-US" sz="100" dirty="0"/>
              <a:t> </a:t>
            </a:r>
            <a:r>
              <a:rPr lang="en-US" dirty="0"/>
              <a:t>U can read, or retrieve data and programs in ROM but the computer cannot change ROM.</a:t>
            </a:r>
          </a:p>
          <a:p>
            <a:r>
              <a:rPr lang="en-US" dirty="0"/>
              <a:t>Contain special instructions.</a:t>
            </a:r>
          </a:p>
          <a:p>
            <a:pPr lvl="1"/>
            <a:r>
              <a:rPr lang="en-US" dirty="0"/>
              <a:t>Start the computer.</a:t>
            </a:r>
          </a:p>
          <a:p>
            <a:pPr lvl="1"/>
            <a:r>
              <a:rPr lang="en-US" dirty="0"/>
              <a:t>Access memory.</a:t>
            </a:r>
          </a:p>
          <a:p>
            <a:pPr lvl="1"/>
            <a:r>
              <a:rPr lang="en-US" dirty="0"/>
              <a:t>Handle keyboard input.</a:t>
            </a:r>
          </a:p>
        </p:txBody>
      </p:sp>
      <p:sp>
        <p:nvSpPr>
          <p:cNvPr id="7" name="Slide Number Placeholder 6"/>
          <p:cNvSpPr>
            <a:spLocks noGrp="1"/>
          </p:cNvSpPr>
          <p:nvPr>
            <p:ph type="sldNum" sz="quarter" idx="10"/>
          </p:nvPr>
        </p:nvSpPr>
        <p:spPr/>
        <p:txBody>
          <a:bodyPr/>
          <a:lstStyle/>
          <a:p>
            <a:fld id="{68151E55-6873-49E2-B8D5-2F265E6F1973}" type="slidenum">
              <a:rPr lang="en-US" smtClean="0"/>
              <a:t>17</a:t>
            </a:fld>
            <a:endParaRPr lang="en-US" dirty="0"/>
          </a:p>
        </p:txBody>
      </p:sp>
    </p:spTree>
    <p:extLst>
      <p:ext uri="{BB962C8B-B14F-4D97-AF65-F5344CB8AC3E}">
        <p14:creationId xmlns:p14="http://schemas.microsoft.com/office/powerpoint/2010/main" val="2082376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 Memory</a:t>
            </a:r>
          </a:p>
        </p:txBody>
      </p:sp>
      <p:sp>
        <p:nvSpPr>
          <p:cNvPr id="3" name="Content Placeholder 2"/>
          <p:cNvSpPr>
            <a:spLocks noGrp="1"/>
          </p:cNvSpPr>
          <p:nvPr>
            <p:ph sz="quarter" idx="11"/>
          </p:nvPr>
        </p:nvSpPr>
        <p:spPr>
          <a:xfrm>
            <a:off x="342900" y="1276709"/>
            <a:ext cx="8458200" cy="3793131"/>
          </a:xfrm>
        </p:spPr>
        <p:txBody>
          <a:bodyPr/>
          <a:lstStyle/>
          <a:p>
            <a:r>
              <a:rPr lang="en-US" dirty="0"/>
              <a:t>Flash memory combines the features of:</a:t>
            </a:r>
          </a:p>
          <a:p>
            <a:r>
              <a:rPr lang="en-US" dirty="0"/>
              <a:t>RAM, it can be updated.</a:t>
            </a:r>
          </a:p>
          <a:p>
            <a:r>
              <a:rPr lang="en-US" dirty="0"/>
              <a:t>ROM, it is non-volatile.</a:t>
            </a:r>
          </a:p>
          <a:p>
            <a:r>
              <a:rPr lang="en-US" dirty="0"/>
              <a:t>Contains startup information.</a:t>
            </a:r>
          </a:p>
          <a:p>
            <a:r>
              <a:rPr lang="en-US" dirty="0"/>
              <a:t>BIOS (basic input/output system).</a:t>
            </a:r>
          </a:p>
          <a:p>
            <a:pPr lvl="1"/>
            <a:r>
              <a:rPr lang="en-US" dirty="0"/>
              <a:t>Amount of RAM.</a:t>
            </a:r>
          </a:p>
          <a:p>
            <a:pPr lvl="1"/>
            <a:r>
              <a:rPr lang="en-US" dirty="0"/>
              <a:t>Type of keyboard, mouse, and secondary storage devices connected.</a:t>
            </a:r>
          </a:p>
        </p:txBody>
      </p:sp>
      <p:sp>
        <p:nvSpPr>
          <p:cNvPr id="4" name="Content Placeholder 3"/>
          <p:cNvSpPr>
            <a:spLocks noGrp="1"/>
          </p:cNvSpPr>
          <p:nvPr>
            <p:ph sz="quarter" idx="14"/>
          </p:nvPr>
        </p:nvSpPr>
        <p:spPr>
          <a:xfrm>
            <a:off x="342900" y="5201920"/>
            <a:ext cx="8458200" cy="662167"/>
          </a:xfrm>
          <a:solidFill>
            <a:srgbClr val="AC0000"/>
          </a:solidFill>
        </p:spPr>
        <p:txBody>
          <a:bodyPr/>
          <a:lstStyle/>
          <a:p>
            <a:pPr algn="ctr"/>
            <a:r>
              <a:rPr lang="en-US" dirty="0">
                <a:solidFill>
                  <a:schemeClr val="bg1"/>
                </a:solidFill>
              </a:rPr>
              <a:t>Many ROM chips are being replaced by flash memory!</a:t>
            </a:r>
          </a:p>
        </p:txBody>
      </p:sp>
      <p:sp>
        <p:nvSpPr>
          <p:cNvPr id="7" name="Slide Number Placeholder 6"/>
          <p:cNvSpPr>
            <a:spLocks noGrp="1"/>
          </p:cNvSpPr>
          <p:nvPr>
            <p:ph type="sldNum" sz="quarter" idx="10"/>
          </p:nvPr>
        </p:nvSpPr>
        <p:spPr/>
        <p:txBody>
          <a:bodyPr/>
          <a:lstStyle/>
          <a:p>
            <a:fld id="{68151E55-6873-49E2-B8D5-2F265E6F1973}" type="slidenum">
              <a:rPr lang="en-US" smtClean="0"/>
              <a:t>18</a:t>
            </a:fld>
            <a:endParaRPr lang="en-US" dirty="0"/>
          </a:p>
        </p:txBody>
      </p:sp>
    </p:spTree>
    <p:extLst>
      <p:ext uri="{BB962C8B-B14F-4D97-AF65-F5344CB8AC3E}">
        <p14:creationId xmlns:p14="http://schemas.microsoft.com/office/powerpoint/2010/main" val="470688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Expansion Slots and Cards</a:t>
            </a:r>
          </a:p>
        </p:txBody>
      </p:sp>
      <p:sp>
        <p:nvSpPr>
          <p:cNvPr id="3" name="Content Placeholder 2"/>
          <p:cNvSpPr>
            <a:spLocks noGrp="1"/>
          </p:cNvSpPr>
          <p:nvPr>
            <p:ph sz="quarter" idx="11"/>
          </p:nvPr>
        </p:nvSpPr>
        <p:spPr>
          <a:xfrm>
            <a:off x="342900" y="1276710"/>
            <a:ext cx="3415660" cy="4704990"/>
          </a:xfrm>
        </p:spPr>
        <p:txBody>
          <a:bodyPr>
            <a:normAutofit/>
          </a:bodyPr>
          <a:lstStyle/>
          <a:p>
            <a:r>
              <a:rPr lang="en-US" sz="2000" dirty="0"/>
              <a:t>Expands your system’s capabilities.</a:t>
            </a:r>
          </a:p>
          <a:p>
            <a:r>
              <a:rPr lang="en-US" sz="2000" dirty="0"/>
              <a:t>S</a:t>
            </a:r>
            <a:r>
              <a:rPr lang="en-US" sz="100" dirty="0"/>
              <a:t> </a:t>
            </a:r>
            <a:r>
              <a:rPr lang="en-US" sz="2000" dirty="0"/>
              <a:t>D cards.</a:t>
            </a:r>
          </a:p>
          <a:p>
            <a:r>
              <a:rPr lang="en-US" sz="2000" dirty="0"/>
              <a:t>Expansion cards for phones, tablets, and laptops.</a:t>
            </a:r>
          </a:p>
          <a:p>
            <a:pPr lvl="1"/>
            <a:r>
              <a:rPr lang="en-US" sz="2000" dirty="0"/>
              <a:t>Graphics cards for high quality 3D graphics.</a:t>
            </a:r>
          </a:p>
          <a:p>
            <a:pPr lvl="1"/>
            <a:r>
              <a:rPr lang="en-US" sz="2000" dirty="0"/>
              <a:t>Network interface cards (N</a:t>
            </a:r>
            <a:r>
              <a:rPr lang="en-US" sz="100" dirty="0"/>
              <a:t> </a:t>
            </a:r>
            <a:r>
              <a:rPr lang="en-US" sz="2000" dirty="0"/>
              <a:t>I</a:t>
            </a:r>
            <a:r>
              <a:rPr lang="en-US" sz="100" dirty="0"/>
              <a:t> </a:t>
            </a:r>
            <a:r>
              <a:rPr lang="en-US" sz="2000" dirty="0"/>
              <a:t>C) connect devices to networks via cables.</a:t>
            </a:r>
          </a:p>
          <a:p>
            <a:pPr lvl="1"/>
            <a:r>
              <a:rPr lang="en-US" sz="2000" dirty="0"/>
              <a:t>Wireless network cards connect devices to networks without cables.</a:t>
            </a:r>
          </a:p>
        </p:txBody>
      </p:sp>
      <p:pic>
        <p:nvPicPr>
          <p:cNvPr id="7" name="Picture 6" descr="SD card being inserted into a mobile phone."/>
          <p:cNvPicPr>
            <a:picLocks noChangeAspect="1"/>
          </p:cNvPicPr>
          <p:nvPr/>
        </p:nvPicPr>
        <p:blipFill>
          <a:blip r:embed="rId3"/>
          <a:stretch>
            <a:fillRect/>
          </a:stretch>
        </p:blipFill>
        <p:spPr>
          <a:xfrm>
            <a:off x="4018855" y="1320641"/>
            <a:ext cx="2560542" cy="1463167"/>
          </a:xfrm>
          <a:prstGeom prst="rect">
            <a:avLst/>
          </a:prstGeom>
        </p:spPr>
      </p:pic>
      <p:pic>
        <p:nvPicPr>
          <p:cNvPr id="8" name="Picture 7" descr="Expansion card with integrated fan and three ports."/>
          <p:cNvPicPr>
            <a:picLocks noChangeAspect="1"/>
          </p:cNvPicPr>
          <p:nvPr/>
        </p:nvPicPr>
        <p:blipFill>
          <a:blip r:embed="rId4"/>
          <a:stretch>
            <a:fillRect/>
          </a:stretch>
        </p:blipFill>
        <p:spPr>
          <a:xfrm>
            <a:off x="3952203" y="3045943"/>
            <a:ext cx="1859441" cy="1950889"/>
          </a:xfrm>
          <a:prstGeom prst="rect">
            <a:avLst/>
          </a:prstGeom>
        </p:spPr>
      </p:pic>
      <p:pic>
        <p:nvPicPr>
          <p:cNvPr id="9" name="Picture 8" descr="Person installing an expansion card into an expansion slot connected to the system board of a computer."/>
          <p:cNvPicPr>
            <a:picLocks noChangeAspect="1"/>
          </p:cNvPicPr>
          <p:nvPr/>
        </p:nvPicPr>
        <p:blipFill>
          <a:blip r:embed="rId5"/>
          <a:stretch>
            <a:fillRect/>
          </a:stretch>
        </p:blipFill>
        <p:spPr>
          <a:xfrm>
            <a:off x="6499106" y="2985616"/>
            <a:ext cx="2560542" cy="1761897"/>
          </a:xfrm>
          <a:prstGeom prst="rect">
            <a:avLst/>
          </a:prstGeom>
        </p:spPr>
      </p:pic>
      <p:pic>
        <p:nvPicPr>
          <p:cNvPr id="10" name="Picture 9" descr="A network interface card, or NIC, also known as a network adapter card."/>
          <p:cNvPicPr>
            <a:picLocks noChangeAspect="1"/>
          </p:cNvPicPr>
          <p:nvPr/>
        </p:nvPicPr>
        <p:blipFill>
          <a:blip r:embed="rId6"/>
          <a:stretch>
            <a:fillRect/>
          </a:stretch>
        </p:blipFill>
        <p:spPr>
          <a:xfrm>
            <a:off x="6270335" y="4824352"/>
            <a:ext cx="2524265" cy="1582075"/>
          </a:xfrm>
          <a:prstGeom prst="rect">
            <a:avLst/>
          </a:prstGeom>
        </p:spPr>
      </p:pic>
      <p:sp>
        <p:nvSpPr>
          <p:cNvPr id="5" name="Text Placeholder 4"/>
          <p:cNvSpPr>
            <a:spLocks noGrp="1"/>
          </p:cNvSpPr>
          <p:nvPr>
            <p:ph type="body" sz="quarter" idx="13"/>
          </p:nvPr>
        </p:nvSpPr>
        <p:spPr/>
        <p:txBody>
          <a:bodyPr/>
          <a:lstStyle/>
          <a:p>
            <a:r>
              <a:rPr lang="en-US" dirty="0" err="1"/>
              <a:t>Vitalii</a:t>
            </a:r>
            <a:r>
              <a:rPr lang="en-US" dirty="0"/>
              <a:t> </a:t>
            </a:r>
            <a:r>
              <a:rPr lang="en-US" dirty="0" err="1"/>
              <a:t>Petrushenko</a:t>
            </a:r>
            <a:r>
              <a:rPr lang="en-US" dirty="0"/>
              <a:t>/Shutterstock; Piotr </a:t>
            </a:r>
            <a:r>
              <a:rPr lang="en-US" dirty="0" err="1"/>
              <a:t>Adamowicz</a:t>
            </a:r>
            <a:r>
              <a:rPr lang="en-US" dirty="0"/>
              <a:t>/Shutterstock; </a:t>
            </a:r>
            <a:r>
              <a:rPr lang="en-US" dirty="0" err="1"/>
              <a:t>antpkr</a:t>
            </a:r>
            <a:r>
              <a:rPr lang="en-US" dirty="0"/>
              <a:t>/Shutterstock; </a:t>
            </a:r>
            <a:r>
              <a:rPr lang="en-US" dirty="0" err="1"/>
              <a:t>CobraCZ</a:t>
            </a:r>
            <a:r>
              <a:rPr lang="en-US" dirty="0"/>
              <a:t>/Shutterstock</a:t>
            </a:r>
          </a:p>
        </p:txBody>
      </p:sp>
      <p:sp>
        <p:nvSpPr>
          <p:cNvPr id="6" name="Slide Number Placeholder 5"/>
          <p:cNvSpPr>
            <a:spLocks noGrp="1"/>
          </p:cNvSpPr>
          <p:nvPr>
            <p:ph type="sldNum" sz="quarter" idx="10"/>
          </p:nvPr>
        </p:nvSpPr>
        <p:spPr/>
        <p:txBody>
          <a:bodyPr/>
          <a:lstStyle/>
          <a:p>
            <a:fld id="{68151E55-6873-49E2-B8D5-2F265E6F1973}" type="slidenum">
              <a:rPr lang="en-US" smtClean="0"/>
              <a:t>19</a:t>
            </a:fld>
            <a:endParaRPr lang="en-US" dirty="0"/>
          </a:p>
        </p:txBody>
      </p:sp>
    </p:spTree>
    <p:extLst>
      <p:ext uri="{BB962C8B-B14F-4D97-AF65-F5344CB8AC3E}">
        <p14:creationId xmlns:p14="http://schemas.microsoft.com/office/powerpoint/2010/main" val="566943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sz="quarter" idx="11"/>
          </p:nvPr>
        </p:nvSpPr>
        <p:spPr>
          <a:xfrm>
            <a:off x="342900" y="1276709"/>
            <a:ext cx="8458200" cy="5215531"/>
          </a:xfrm>
        </p:spPr>
        <p:txBody>
          <a:bodyPr>
            <a:noAutofit/>
          </a:bodyPr>
          <a:lstStyle/>
          <a:p>
            <a:pPr marL="402336" indent="-402336">
              <a:buFont typeface="+mj-lt"/>
              <a:buAutoNum type="arabicPeriod"/>
            </a:pPr>
            <a:r>
              <a:rPr lang="en-US" sz="2000" dirty="0"/>
              <a:t>Differentiate between the five basic types of system units.</a:t>
            </a:r>
          </a:p>
          <a:p>
            <a:pPr marL="402336" indent="-402336">
              <a:buFont typeface="+mj-lt"/>
              <a:buAutoNum type="arabicPeriod"/>
            </a:pPr>
            <a:r>
              <a:rPr lang="en-US" sz="2000" dirty="0"/>
              <a:t>Describe system boards, including sockets, slots, and bus lines.</a:t>
            </a:r>
          </a:p>
          <a:p>
            <a:pPr marL="402336" indent="-402336">
              <a:buFont typeface="+mj-lt"/>
              <a:buAutoNum type="arabicPeriod"/>
            </a:pPr>
            <a:r>
              <a:rPr lang="en-US" sz="2000" dirty="0"/>
              <a:t>Recognize different microprocessors, including microprocessor chips and specialty processors.</a:t>
            </a:r>
          </a:p>
          <a:p>
            <a:pPr marL="402336" indent="-402336">
              <a:buFont typeface="+mj-lt"/>
              <a:buAutoNum type="arabicPeriod"/>
            </a:pPr>
            <a:r>
              <a:rPr lang="en-US" sz="2000" dirty="0"/>
              <a:t>Compare different types of computer memory, including RAM, ROM, and flash memory.</a:t>
            </a:r>
          </a:p>
          <a:p>
            <a:pPr marL="402336" indent="-402336">
              <a:buFont typeface="+mj-lt"/>
              <a:buAutoNum type="arabicPeriod"/>
            </a:pPr>
            <a:r>
              <a:rPr lang="en-US" sz="2000" dirty="0"/>
              <a:t>Explain expansion slots and cards.</a:t>
            </a:r>
          </a:p>
          <a:p>
            <a:pPr marL="402336" indent="-402336">
              <a:buFont typeface="+mj-lt"/>
              <a:buAutoNum type="arabicPeriod"/>
            </a:pPr>
            <a:r>
              <a:rPr lang="en-US" sz="2000" dirty="0"/>
              <a:t>Describe bus lines, bus widths, and expansion buses.</a:t>
            </a:r>
          </a:p>
          <a:p>
            <a:pPr marL="402336" indent="-402336">
              <a:buFont typeface="+mj-lt"/>
              <a:buAutoNum type="arabicPeriod"/>
            </a:pPr>
            <a:r>
              <a:rPr lang="en-US" sz="2000" dirty="0"/>
              <a:t>Describe ports, including standard and specialized ports.</a:t>
            </a:r>
          </a:p>
          <a:p>
            <a:pPr marL="402336" indent="-402336">
              <a:buFont typeface="+mj-lt"/>
              <a:buAutoNum type="arabicPeriod"/>
            </a:pPr>
            <a:r>
              <a:rPr lang="en-US" sz="2000" dirty="0"/>
              <a:t>Identify power supplies for desktop, laptop, tablet, and mobile devices.</a:t>
            </a:r>
          </a:p>
          <a:p>
            <a:pPr marL="402336" indent="-402336">
              <a:buFont typeface="+mj-lt"/>
              <a:buAutoNum type="arabicPeriod"/>
            </a:pPr>
            <a:r>
              <a:rPr lang="en-US" sz="2000" dirty="0"/>
              <a:t>Explain how a computer can represent numbers and encode characters electronically.</a:t>
            </a:r>
          </a:p>
        </p:txBody>
      </p:sp>
      <p:sp>
        <p:nvSpPr>
          <p:cNvPr id="6" name="Slide Number Placeholder 5"/>
          <p:cNvSpPr>
            <a:spLocks noGrp="1"/>
          </p:cNvSpPr>
          <p:nvPr>
            <p:ph type="sldNum" sz="quarter" idx="10"/>
          </p:nvPr>
        </p:nvSpPr>
        <p:spPr/>
        <p:txBody>
          <a:bodyPr/>
          <a:lstStyle/>
          <a:p>
            <a:fld id="{68151E55-6873-49E2-B8D5-2F265E6F1973}" type="slidenum">
              <a:rPr lang="en-US" smtClean="0"/>
              <a:t>2</a:t>
            </a:fld>
            <a:endParaRPr lang="en-US" dirty="0"/>
          </a:p>
        </p:txBody>
      </p:sp>
    </p:spTree>
    <p:extLst>
      <p:ext uri="{BB962C8B-B14F-4D97-AF65-F5344CB8AC3E}">
        <p14:creationId xmlns:p14="http://schemas.microsoft.com/office/powerpoint/2010/main" val="2598355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 Lines/Bus</a:t>
            </a:r>
          </a:p>
        </p:txBody>
      </p:sp>
      <p:sp>
        <p:nvSpPr>
          <p:cNvPr id="3" name="Content Placeholder 2"/>
          <p:cNvSpPr>
            <a:spLocks noGrp="1"/>
          </p:cNvSpPr>
          <p:nvPr>
            <p:ph sz="quarter" idx="11"/>
          </p:nvPr>
        </p:nvSpPr>
        <p:spPr>
          <a:xfrm>
            <a:off x="342900" y="1276709"/>
            <a:ext cx="8458200" cy="2360571"/>
          </a:xfrm>
        </p:spPr>
        <p:txBody>
          <a:bodyPr>
            <a:normAutofit/>
          </a:bodyPr>
          <a:lstStyle/>
          <a:p>
            <a:r>
              <a:rPr lang="en-US" dirty="0"/>
              <a:t>Connect parts of the C</a:t>
            </a:r>
            <a:r>
              <a:rPr lang="en-US" sz="100" dirty="0"/>
              <a:t> </a:t>
            </a:r>
            <a:r>
              <a:rPr lang="en-US" dirty="0"/>
              <a:t>P</a:t>
            </a:r>
            <a:r>
              <a:rPr lang="en-US" sz="100" dirty="0"/>
              <a:t> </a:t>
            </a:r>
            <a:r>
              <a:rPr lang="en-US" dirty="0"/>
              <a:t>U to each other and various other components on the system board.</a:t>
            </a:r>
          </a:p>
          <a:p>
            <a:r>
              <a:rPr lang="en-US" dirty="0"/>
              <a:t>Pathway for bits representing data and instructions.</a:t>
            </a:r>
          </a:p>
          <a:p>
            <a:r>
              <a:rPr lang="en-US" dirty="0"/>
              <a:t>Bus width.</a:t>
            </a:r>
          </a:p>
          <a:p>
            <a:pPr lvl="1"/>
            <a:r>
              <a:rPr lang="en-US" dirty="0"/>
              <a:t>Number of bits that can travel simultaneously down a bus.</a:t>
            </a:r>
          </a:p>
        </p:txBody>
      </p:sp>
      <p:sp>
        <p:nvSpPr>
          <p:cNvPr id="4" name="Content Placeholder 3"/>
          <p:cNvSpPr>
            <a:spLocks noGrp="1"/>
          </p:cNvSpPr>
          <p:nvPr>
            <p:ph sz="quarter" idx="14"/>
          </p:nvPr>
        </p:nvSpPr>
        <p:spPr>
          <a:xfrm>
            <a:off x="342900" y="3769360"/>
            <a:ext cx="8458200" cy="2722880"/>
          </a:xfrm>
        </p:spPr>
        <p:txBody>
          <a:bodyPr/>
          <a:lstStyle/>
          <a:p>
            <a:r>
              <a:rPr lang="en-US" dirty="0"/>
              <a:t>Architecture and design are tied to the speed and power for the computer.</a:t>
            </a:r>
          </a:p>
          <a:p>
            <a:r>
              <a:rPr lang="en-US" dirty="0"/>
              <a:t>Two basic categories of buses.</a:t>
            </a:r>
          </a:p>
          <a:p>
            <a:pPr lvl="1"/>
            <a:r>
              <a:rPr lang="en-US" dirty="0"/>
              <a:t>System bus – connects C</a:t>
            </a:r>
            <a:r>
              <a:rPr lang="en-US" sz="100" dirty="0"/>
              <a:t> </a:t>
            </a:r>
            <a:r>
              <a:rPr lang="en-US" dirty="0"/>
              <a:t>P</a:t>
            </a:r>
            <a:r>
              <a:rPr lang="en-US" sz="100" dirty="0"/>
              <a:t> </a:t>
            </a:r>
            <a:r>
              <a:rPr lang="en-US" dirty="0"/>
              <a:t>U to memory.</a:t>
            </a:r>
          </a:p>
          <a:p>
            <a:pPr lvl="1"/>
            <a:r>
              <a:rPr lang="en-US" dirty="0"/>
              <a:t>Expansion bus – connects C</a:t>
            </a:r>
            <a:r>
              <a:rPr lang="en-US" sz="100" dirty="0"/>
              <a:t> </a:t>
            </a:r>
            <a:r>
              <a:rPr lang="en-US" dirty="0"/>
              <a:t>P</a:t>
            </a:r>
            <a:r>
              <a:rPr lang="en-US" sz="100" dirty="0"/>
              <a:t> </a:t>
            </a:r>
            <a:r>
              <a:rPr lang="en-US" dirty="0"/>
              <a:t>U to other components.</a:t>
            </a:r>
          </a:p>
        </p:txBody>
      </p:sp>
      <p:sp>
        <p:nvSpPr>
          <p:cNvPr id="7" name="Slide Number Placeholder 6"/>
          <p:cNvSpPr>
            <a:spLocks noGrp="1"/>
          </p:cNvSpPr>
          <p:nvPr>
            <p:ph type="sldNum" sz="quarter" idx="10"/>
          </p:nvPr>
        </p:nvSpPr>
        <p:spPr/>
        <p:txBody>
          <a:bodyPr/>
          <a:lstStyle/>
          <a:p>
            <a:fld id="{68151E55-6873-49E2-B8D5-2F265E6F1973}" type="slidenum">
              <a:rPr lang="en-US" smtClean="0"/>
              <a:t>20</a:t>
            </a:fld>
            <a:endParaRPr lang="en-US" dirty="0"/>
          </a:p>
        </p:txBody>
      </p:sp>
    </p:spTree>
    <p:extLst>
      <p:ext uri="{BB962C8B-B14F-4D97-AF65-F5344CB8AC3E}">
        <p14:creationId xmlns:p14="http://schemas.microsoft.com/office/powerpoint/2010/main" val="3224685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Expansion Buses</a:t>
            </a:r>
          </a:p>
        </p:txBody>
      </p:sp>
      <p:sp>
        <p:nvSpPr>
          <p:cNvPr id="3" name="Content Placeholder 2"/>
          <p:cNvSpPr>
            <a:spLocks noGrp="1"/>
          </p:cNvSpPr>
          <p:nvPr>
            <p:ph sz="quarter" idx="11"/>
          </p:nvPr>
        </p:nvSpPr>
        <p:spPr>
          <a:xfrm>
            <a:off x="342900" y="1276710"/>
            <a:ext cx="8458200" cy="1476650"/>
          </a:xfrm>
        </p:spPr>
        <p:txBody>
          <a:bodyPr/>
          <a:lstStyle/>
          <a:p>
            <a:r>
              <a:rPr lang="en-US" dirty="0"/>
              <a:t>Principle types:</a:t>
            </a:r>
          </a:p>
          <a:p>
            <a:r>
              <a:rPr lang="en-US" dirty="0"/>
              <a:t>Universal Serial Bus (U</a:t>
            </a:r>
            <a:r>
              <a:rPr lang="en-US" sz="100" dirty="0"/>
              <a:t> </a:t>
            </a:r>
            <a:r>
              <a:rPr lang="en-US" dirty="0"/>
              <a:t>S</a:t>
            </a:r>
            <a:r>
              <a:rPr lang="en-US" sz="100" dirty="0"/>
              <a:t> </a:t>
            </a:r>
            <a:r>
              <a:rPr lang="en-US" dirty="0"/>
              <a:t>B).</a:t>
            </a:r>
          </a:p>
          <a:p>
            <a:pPr lvl="1"/>
            <a:r>
              <a:rPr lang="en-US" dirty="0"/>
              <a:t>Connects external U</a:t>
            </a:r>
            <a:r>
              <a:rPr lang="en-US" sz="100" dirty="0"/>
              <a:t> </a:t>
            </a:r>
            <a:r>
              <a:rPr lang="en-US" dirty="0"/>
              <a:t>S</a:t>
            </a:r>
            <a:r>
              <a:rPr lang="en-US" sz="100" dirty="0"/>
              <a:t> </a:t>
            </a:r>
            <a:r>
              <a:rPr lang="en-US" dirty="0"/>
              <a:t>B devices onto the U</a:t>
            </a:r>
            <a:r>
              <a:rPr lang="en-US" sz="100" dirty="0"/>
              <a:t> </a:t>
            </a:r>
            <a:r>
              <a:rPr lang="en-US" dirty="0"/>
              <a:t>S</a:t>
            </a:r>
            <a:r>
              <a:rPr lang="en-US" sz="100" dirty="0"/>
              <a:t> </a:t>
            </a:r>
            <a:r>
              <a:rPr lang="en-US" dirty="0"/>
              <a:t>B bus.</a:t>
            </a:r>
          </a:p>
        </p:txBody>
      </p:sp>
      <p:sp>
        <p:nvSpPr>
          <p:cNvPr id="4" name="Content Placeholder 3"/>
          <p:cNvSpPr>
            <a:spLocks noGrp="1"/>
          </p:cNvSpPr>
          <p:nvPr>
            <p:ph sz="quarter" idx="14"/>
          </p:nvPr>
        </p:nvSpPr>
        <p:spPr>
          <a:xfrm>
            <a:off x="342900" y="2865120"/>
            <a:ext cx="8458200" cy="1361440"/>
          </a:xfrm>
        </p:spPr>
        <p:txBody>
          <a:bodyPr/>
          <a:lstStyle/>
          <a:p>
            <a:r>
              <a:rPr lang="en-US" dirty="0"/>
              <a:t>FireWire.</a:t>
            </a:r>
          </a:p>
          <a:p>
            <a:pPr lvl="1"/>
            <a:r>
              <a:rPr lang="en-US" dirty="0"/>
              <a:t>Primarily used to connect audio and video equipment to the system board.</a:t>
            </a:r>
          </a:p>
        </p:txBody>
      </p:sp>
      <p:sp>
        <p:nvSpPr>
          <p:cNvPr id="5" name="Content Placeholder 4"/>
          <p:cNvSpPr>
            <a:spLocks noGrp="1"/>
          </p:cNvSpPr>
          <p:nvPr>
            <p:ph sz="quarter" idx="15"/>
          </p:nvPr>
        </p:nvSpPr>
        <p:spPr>
          <a:xfrm>
            <a:off x="342900" y="4338320"/>
            <a:ext cx="8458200" cy="2072640"/>
          </a:xfrm>
        </p:spPr>
        <p:txBody>
          <a:bodyPr/>
          <a:lstStyle/>
          <a:p>
            <a:r>
              <a:rPr lang="en-US" dirty="0"/>
              <a:t>P</a:t>
            </a:r>
            <a:r>
              <a:rPr lang="en-US" sz="100" dirty="0"/>
              <a:t> </a:t>
            </a:r>
            <a:r>
              <a:rPr lang="en-US" dirty="0"/>
              <a:t>C</a:t>
            </a:r>
            <a:r>
              <a:rPr lang="en-US" sz="100" dirty="0"/>
              <a:t> </a:t>
            </a:r>
            <a:r>
              <a:rPr lang="en-US" dirty="0"/>
              <a:t>I Express (P</a:t>
            </a:r>
            <a:r>
              <a:rPr lang="en-US" sz="100" dirty="0"/>
              <a:t> </a:t>
            </a:r>
            <a:r>
              <a:rPr lang="en-US" dirty="0"/>
              <a:t>C</a:t>
            </a:r>
            <a:r>
              <a:rPr lang="en-US" sz="100" dirty="0"/>
              <a:t> </a:t>
            </a:r>
            <a:r>
              <a:rPr lang="en-US" dirty="0" err="1"/>
              <a:t>Ie</a:t>
            </a:r>
            <a:r>
              <a:rPr lang="en-US" dirty="0"/>
              <a:t>).</a:t>
            </a:r>
          </a:p>
          <a:p>
            <a:pPr lvl="1"/>
            <a:r>
              <a:rPr lang="en-US" dirty="0"/>
              <a:t>Single dedicated path for each connected device.</a:t>
            </a:r>
          </a:p>
        </p:txBody>
      </p:sp>
      <p:sp>
        <p:nvSpPr>
          <p:cNvPr id="11" name="Slide Number Placeholder 10"/>
          <p:cNvSpPr>
            <a:spLocks noGrp="1"/>
          </p:cNvSpPr>
          <p:nvPr>
            <p:ph type="sldNum" sz="quarter" idx="10"/>
          </p:nvPr>
        </p:nvSpPr>
        <p:spPr/>
        <p:txBody>
          <a:bodyPr/>
          <a:lstStyle/>
          <a:p>
            <a:fld id="{68151E55-6873-49E2-B8D5-2F265E6F1973}" type="slidenum">
              <a:rPr lang="en-US" smtClean="0"/>
              <a:t>21</a:t>
            </a:fld>
            <a:endParaRPr lang="en-US" dirty="0"/>
          </a:p>
        </p:txBody>
      </p:sp>
    </p:spTree>
    <p:extLst>
      <p:ext uri="{BB962C8B-B14F-4D97-AF65-F5344CB8AC3E}">
        <p14:creationId xmlns:p14="http://schemas.microsoft.com/office/powerpoint/2010/main" val="668132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a:t>
            </a:r>
          </a:p>
        </p:txBody>
      </p:sp>
      <p:sp>
        <p:nvSpPr>
          <p:cNvPr id="3" name="Content Placeholder 2"/>
          <p:cNvSpPr>
            <a:spLocks noGrp="1"/>
          </p:cNvSpPr>
          <p:nvPr>
            <p:ph sz="quarter" idx="11"/>
          </p:nvPr>
        </p:nvSpPr>
        <p:spPr>
          <a:xfrm>
            <a:off x="342900" y="1276710"/>
            <a:ext cx="3507740" cy="4674386"/>
          </a:xfrm>
        </p:spPr>
        <p:txBody>
          <a:bodyPr/>
          <a:lstStyle/>
          <a:p>
            <a:r>
              <a:rPr lang="en-US" dirty="0"/>
              <a:t>Socket for connecting external devices to the system unit.</a:t>
            </a:r>
          </a:p>
          <a:p>
            <a:r>
              <a:rPr lang="en-US" dirty="0"/>
              <a:t>Some ports connect directly to the system board, others connect to cards inserted into slots on the system board.</a:t>
            </a:r>
          </a:p>
          <a:p>
            <a:r>
              <a:rPr lang="en-US" dirty="0"/>
              <a:t>Two Types.</a:t>
            </a:r>
          </a:p>
          <a:p>
            <a:pPr lvl="1"/>
            <a:r>
              <a:rPr lang="en-US" dirty="0"/>
              <a:t>Standard Ports.</a:t>
            </a:r>
          </a:p>
          <a:p>
            <a:pPr lvl="1"/>
            <a:r>
              <a:rPr lang="en-US" dirty="0"/>
              <a:t>Specialized Ports.</a:t>
            </a:r>
          </a:p>
        </p:txBody>
      </p:sp>
      <p:pic>
        <p:nvPicPr>
          <p:cNvPr id="7" name="Picture 6" descr="Person holding a Firewire cord up to the available port at the bottom of an iPhone."/>
          <p:cNvPicPr>
            <a:picLocks noChangeAspect="1"/>
          </p:cNvPicPr>
          <p:nvPr/>
        </p:nvPicPr>
        <p:blipFill>
          <a:blip r:embed="rId3"/>
          <a:stretch>
            <a:fillRect/>
          </a:stretch>
        </p:blipFill>
        <p:spPr>
          <a:xfrm>
            <a:off x="4692749" y="1348988"/>
            <a:ext cx="3578662" cy="2481287"/>
          </a:xfrm>
          <a:prstGeom prst="rect">
            <a:avLst/>
          </a:prstGeom>
        </p:spPr>
      </p:pic>
      <p:pic>
        <p:nvPicPr>
          <p:cNvPr id="8" name="Picture 7" descr="A variety of ports are shown on the side of a laptop, including: Ethernet, VGA, HDMI, DVI and USB."/>
          <p:cNvPicPr>
            <a:picLocks noChangeAspect="1"/>
          </p:cNvPicPr>
          <p:nvPr/>
        </p:nvPicPr>
        <p:blipFill>
          <a:blip r:embed="rId4"/>
          <a:stretch>
            <a:fillRect/>
          </a:stretch>
        </p:blipFill>
        <p:spPr>
          <a:xfrm>
            <a:off x="4060426" y="3982358"/>
            <a:ext cx="4932091" cy="2328874"/>
          </a:xfrm>
          <a:prstGeom prst="rect">
            <a:avLst/>
          </a:prstGeom>
        </p:spPr>
      </p:pic>
      <p:sp>
        <p:nvSpPr>
          <p:cNvPr id="5" name="Text Placeholder 4"/>
          <p:cNvSpPr>
            <a:spLocks noGrp="1"/>
          </p:cNvSpPr>
          <p:nvPr>
            <p:ph type="body" sz="quarter" idx="13"/>
          </p:nvPr>
        </p:nvSpPr>
        <p:spPr/>
        <p:txBody>
          <a:bodyPr/>
          <a:lstStyle/>
          <a:p>
            <a:r>
              <a:rPr lang="en-US" dirty="0" err="1"/>
              <a:t>oleschwander</a:t>
            </a:r>
            <a:r>
              <a:rPr lang="en-US" dirty="0"/>
              <a:t>/</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22</a:t>
            </a:fld>
            <a:endParaRPr lang="en-US" dirty="0"/>
          </a:p>
        </p:txBody>
      </p:sp>
    </p:spTree>
    <p:extLst>
      <p:ext uri="{BB962C8B-B14F-4D97-AF65-F5344CB8AC3E}">
        <p14:creationId xmlns:p14="http://schemas.microsoft.com/office/powerpoint/2010/main" val="2666965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Ports</a:t>
            </a:r>
          </a:p>
        </p:txBody>
      </p:sp>
      <p:sp>
        <p:nvSpPr>
          <p:cNvPr id="3" name="Content Placeholder 2"/>
          <p:cNvSpPr>
            <a:spLocks noGrp="1"/>
          </p:cNvSpPr>
          <p:nvPr>
            <p:ph sz="quarter" idx="11"/>
          </p:nvPr>
        </p:nvSpPr>
        <p:spPr>
          <a:xfrm>
            <a:off x="342900" y="1276710"/>
            <a:ext cx="8458200" cy="1842410"/>
          </a:xfrm>
        </p:spPr>
        <p:txBody>
          <a:bodyPr/>
          <a:lstStyle/>
          <a:p>
            <a:r>
              <a:rPr lang="en-US" dirty="0"/>
              <a:t>U</a:t>
            </a:r>
            <a:r>
              <a:rPr lang="en-US" sz="100" dirty="0"/>
              <a:t> </a:t>
            </a:r>
            <a:r>
              <a:rPr lang="en-US" dirty="0"/>
              <a:t>S</a:t>
            </a:r>
            <a:r>
              <a:rPr lang="en-US" sz="100" dirty="0"/>
              <a:t> </a:t>
            </a:r>
            <a:r>
              <a:rPr lang="en-US" dirty="0"/>
              <a:t>B.</a:t>
            </a:r>
          </a:p>
          <a:p>
            <a:pPr lvl="1"/>
            <a:r>
              <a:rPr lang="en-US" dirty="0"/>
              <a:t>Keyboards, mice, printers, storage devices.</a:t>
            </a:r>
          </a:p>
          <a:p>
            <a:pPr lvl="1"/>
            <a:r>
              <a:rPr lang="en-US" dirty="0"/>
              <a:t>Variations of U</a:t>
            </a:r>
            <a:r>
              <a:rPr lang="en-US" sz="100" dirty="0"/>
              <a:t> </a:t>
            </a:r>
            <a:r>
              <a:rPr lang="en-US" dirty="0"/>
              <a:t>S</a:t>
            </a:r>
            <a:r>
              <a:rPr lang="en-US" sz="100" dirty="0"/>
              <a:t> </a:t>
            </a:r>
            <a:r>
              <a:rPr lang="en-US" dirty="0"/>
              <a:t>B ports include: U</a:t>
            </a:r>
            <a:r>
              <a:rPr lang="en-US" sz="100" dirty="0"/>
              <a:t> </a:t>
            </a:r>
            <a:r>
              <a:rPr lang="en-US" dirty="0"/>
              <a:t>S</a:t>
            </a:r>
            <a:r>
              <a:rPr lang="en-US" sz="100" dirty="0"/>
              <a:t> </a:t>
            </a:r>
            <a:r>
              <a:rPr lang="en-US" dirty="0"/>
              <a:t>B-A, U</a:t>
            </a:r>
            <a:r>
              <a:rPr lang="en-US" sz="100" dirty="0"/>
              <a:t> </a:t>
            </a:r>
            <a:r>
              <a:rPr lang="en-US" dirty="0"/>
              <a:t>S</a:t>
            </a:r>
            <a:r>
              <a:rPr lang="en-US" sz="100" dirty="0"/>
              <a:t> </a:t>
            </a:r>
            <a:r>
              <a:rPr lang="en-US" dirty="0"/>
              <a:t>B-B, U</a:t>
            </a:r>
            <a:r>
              <a:rPr lang="en-US" sz="100" dirty="0"/>
              <a:t> </a:t>
            </a:r>
            <a:r>
              <a:rPr lang="en-US" dirty="0"/>
              <a:t>S</a:t>
            </a:r>
            <a:r>
              <a:rPr lang="en-US" sz="100" dirty="0"/>
              <a:t> </a:t>
            </a:r>
            <a:r>
              <a:rPr lang="en-US" dirty="0"/>
              <a:t>B-C, and Thunderbolt 3 (a high speed version of U</a:t>
            </a:r>
            <a:r>
              <a:rPr lang="en-US" sz="100" dirty="0"/>
              <a:t> </a:t>
            </a:r>
            <a:r>
              <a:rPr lang="en-US" dirty="0"/>
              <a:t>S</a:t>
            </a:r>
            <a:r>
              <a:rPr lang="en-US" sz="100" dirty="0"/>
              <a:t> </a:t>
            </a:r>
            <a:r>
              <a:rPr lang="en-US" dirty="0"/>
              <a:t>B-C).</a:t>
            </a:r>
          </a:p>
        </p:txBody>
      </p:sp>
      <p:sp>
        <p:nvSpPr>
          <p:cNvPr id="4" name="Content Placeholder 3"/>
          <p:cNvSpPr>
            <a:spLocks noGrp="1"/>
          </p:cNvSpPr>
          <p:nvPr>
            <p:ph sz="quarter" idx="14"/>
          </p:nvPr>
        </p:nvSpPr>
        <p:spPr>
          <a:xfrm>
            <a:off x="342900" y="3241040"/>
            <a:ext cx="8458200" cy="1036320"/>
          </a:xfrm>
        </p:spPr>
        <p:txBody>
          <a:bodyPr/>
          <a:lstStyle/>
          <a:p>
            <a:r>
              <a:rPr lang="en-US" dirty="0"/>
              <a:t>H</a:t>
            </a:r>
            <a:r>
              <a:rPr lang="en-US" sz="100" dirty="0"/>
              <a:t> </a:t>
            </a:r>
            <a:r>
              <a:rPr lang="en-US" dirty="0"/>
              <a:t>D</a:t>
            </a:r>
            <a:r>
              <a:rPr lang="en-US" sz="100" dirty="0"/>
              <a:t> </a:t>
            </a:r>
            <a:r>
              <a:rPr lang="en-US" dirty="0"/>
              <a:t>M</a:t>
            </a:r>
            <a:r>
              <a:rPr lang="en-US" sz="100" dirty="0"/>
              <a:t> </a:t>
            </a:r>
            <a:r>
              <a:rPr lang="en-US" dirty="0"/>
              <a:t>I – High Definition Multimedia Interface.</a:t>
            </a:r>
          </a:p>
          <a:p>
            <a:pPr lvl="1"/>
            <a:r>
              <a:rPr lang="en-US" dirty="0"/>
              <a:t>High definition video and audio.</a:t>
            </a:r>
          </a:p>
        </p:txBody>
      </p:sp>
      <p:sp>
        <p:nvSpPr>
          <p:cNvPr id="5" name="Content Placeholder 4"/>
          <p:cNvSpPr>
            <a:spLocks noGrp="1"/>
          </p:cNvSpPr>
          <p:nvPr>
            <p:ph sz="quarter" idx="15"/>
          </p:nvPr>
        </p:nvSpPr>
        <p:spPr>
          <a:xfrm>
            <a:off x="342900" y="4399280"/>
            <a:ext cx="8458200" cy="1981200"/>
          </a:xfrm>
        </p:spPr>
        <p:txBody>
          <a:bodyPr/>
          <a:lstStyle/>
          <a:p>
            <a:r>
              <a:rPr lang="en-US" dirty="0"/>
              <a:t>Ethernet.</a:t>
            </a:r>
          </a:p>
          <a:p>
            <a:pPr lvl="1"/>
            <a:r>
              <a:rPr lang="en-US" dirty="0"/>
              <a:t>High speed networking.</a:t>
            </a:r>
          </a:p>
        </p:txBody>
      </p:sp>
      <p:sp>
        <p:nvSpPr>
          <p:cNvPr id="11" name="Slide Number Placeholder 10"/>
          <p:cNvSpPr>
            <a:spLocks noGrp="1"/>
          </p:cNvSpPr>
          <p:nvPr>
            <p:ph type="sldNum" sz="quarter" idx="10"/>
          </p:nvPr>
        </p:nvSpPr>
        <p:spPr/>
        <p:txBody>
          <a:bodyPr/>
          <a:lstStyle/>
          <a:p>
            <a:fld id="{68151E55-6873-49E2-B8D5-2F265E6F1973}" type="slidenum">
              <a:rPr lang="en-US" smtClean="0"/>
              <a:t>23</a:t>
            </a:fld>
            <a:endParaRPr lang="en-US" dirty="0"/>
          </a:p>
        </p:txBody>
      </p:sp>
    </p:spTree>
    <p:extLst>
      <p:ext uri="{BB962C8B-B14F-4D97-AF65-F5344CB8AC3E}">
        <p14:creationId xmlns:p14="http://schemas.microsoft.com/office/powerpoint/2010/main" val="2227300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Specialized Ports</a:t>
            </a:r>
          </a:p>
        </p:txBody>
      </p:sp>
      <p:sp>
        <p:nvSpPr>
          <p:cNvPr id="3" name="Content Placeholder 2"/>
          <p:cNvSpPr>
            <a:spLocks noGrp="1"/>
          </p:cNvSpPr>
          <p:nvPr>
            <p:ph sz="quarter" idx="11"/>
          </p:nvPr>
        </p:nvSpPr>
        <p:spPr>
          <a:xfrm>
            <a:off x="342900" y="1276710"/>
            <a:ext cx="8458200" cy="1476650"/>
          </a:xfrm>
        </p:spPr>
        <p:txBody>
          <a:bodyPr/>
          <a:lstStyle/>
          <a:p>
            <a:r>
              <a:rPr lang="en-US" dirty="0"/>
              <a:t>DisplayPort (D</a:t>
            </a:r>
            <a:r>
              <a:rPr lang="en-US" sz="100" dirty="0"/>
              <a:t> </a:t>
            </a:r>
            <a:r>
              <a:rPr lang="en-US" dirty="0"/>
              <a:t>P).</a:t>
            </a:r>
          </a:p>
          <a:p>
            <a:pPr lvl="1"/>
            <a:r>
              <a:rPr lang="en-US" dirty="0"/>
              <a:t>Connects to large monitors.</a:t>
            </a:r>
          </a:p>
          <a:p>
            <a:pPr lvl="1"/>
            <a:r>
              <a:rPr lang="en-US" dirty="0"/>
              <a:t>Popular on gaming computers.</a:t>
            </a:r>
          </a:p>
        </p:txBody>
      </p:sp>
      <p:sp>
        <p:nvSpPr>
          <p:cNvPr id="4" name="Content Placeholder 3"/>
          <p:cNvSpPr>
            <a:spLocks noGrp="1"/>
          </p:cNvSpPr>
          <p:nvPr>
            <p:ph sz="quarter" idx="14"/>
          </p:nvPr>
        </p:nvSpPr>
        <p:spPr>
          <a:xfrm>
            <a:off x="342900" y="2875281"/>
            <a:ext cx="8458200" cy="1503680"/>
          </a:xfrm>
        </p:spPr>
        <p:txBody>
          <a:bodyPr/>
          <a:lstStyle/>
          <a:p>
            <a:r>
              <a:rPr lang="en-US" dirty="0"/>
              <a:t>D</a:t>
            </a:r>
            <a:r>
              <a:rPr lang="en-US" sz="100" dirty="0"/>
              <a:t> </a:t>
            </a:r>
            <a:r>
              <a:rPr lang="en-US" dirty="0"/>
              <a:t>V</a:t>
            </a:r>
            <a:r>
              <a:rPr lang="en-US" sz="100" dirty="0"/>
              <a:t> </a:t>
            </a:r>
            <a:r>
              <a:rPr lang="en-US" dirty="0"/>
              <a:t>I (Digital Video Interface).</a:t>
            </a:r>
          </a:p>
          <a:p>
            <a:pPr lvl="1"/>
            <a:r>
              <a:rPr lang="en-US" dirty="0"/>
              <a:t>Connect digital monitors to computer.</a:t>
            </a:r>
          </a:p>
          <a:p>
            <a:pPr lvl="1"/>
            <a:r>
              <a:rPr lang="en-US" dirty="0"/>
              <a:t>Can only send video signals, not audio.</a:t>
            </a:r>
          </a:p>
        </p:txBody>
      </p:sp>
      <p:sp>
        <p:nvSpPr>
          <p:cNvPr id="5" name="Content Placeholder 4"/>
          <p:cNvSpPr>
            <a:spLocks noGrp="1"/>
          </p:cNvSpPr>
          <p:nvPr>
            <p:ph sz="quarter" idx="15"/>
          </p:nvPr>
        </p:nvSpPr>
        <p:spPr>
          <a:xfrm>
            <a:off x="342900" y="4500882"/>
            <a:ext cx="8458200" cy="1910078"/>
          </a:xfrm>
        </p:spPr>
        <p:txBody>
          <a:bodyPr/>
          <a:lstStyle/>
          <a:p>
            <a:r>
              <a:rPr lang="en-US" dirty="0"/>
              <a:t>FireWire.</a:t>
            </a:r>
          </a:p>
          <a:p>
            <a:pPr lvl="1"/>
            <a:r>
              <a:rPr lang="en-US" dirty="0"/>
              <a:t>High-speed connections to FireWire devices such as camcorders and storage devices.</a:t>
            </a:r>
          </a:p>
        </p:txBody>
      </p:sp>
      <p:sp>
        <p:nvSpPr>
          <p:cNvPr id="11" name="Slide Number Placeholder 10"/>
          <p:cNvSpPr>
            <a:spLocks noGrp="1"/>
          </p:cNvSpPr>
          <p:nvPr>
            <p:ph type="sldNum" sz="quarter" idx="10"/>
          </p:nvPr>
        </p:nvSpPr>
        <p:spPr/>
        <p:txBody>
          <a:bodyPr/>
          <a:lstStyle/>
          <a:p>
            <a:fld id="{68151E55-6873-49E2-B8D5-2F265E6F1973}" type="slidenum">
              <a:rPr lang="en-US" smtClean="0"/>
              <a:t>24</a:t>
            </a:fld>
            <a:endParaRPr lang="en-US" dirty="0"/>
          </a:p>
        </p:txBody>
      </p:sp>
    </p:spTree>
    <p:extLst>
      <p:ext uri="{BB962C8B-B14F-4D97-AF65-F5344CB8AC3E}">
        <p14:creationId xmlns:p14="http://schemas.microsoft.com/office/powerpoint/2010/main" val="1728160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Cables</a:t>
            </a:r>
          </a:p>
        </p:txBody>
      </p:sp>
      <p:sp>
        <p:nvSpPr>
          <p:cNvPr id="3" name="Content Placeholder 2"/>
          <p:cNvSpPr>
            <a:spLocks noGrp="1"/>
          </p:cNvSpPr>
          <p:nvPr>
            <p:ph sz="quarter" idx="11"/>
          </p:nvPr>
        </p:nvSpPr>
        <p:spPr>
          <a:xfrm>
            <a:off x="342900" y="1276709"/>
            <a:ext cx="8458200" cy="2086251"/>
          </a:xfrm>
        </p:spPr>
        <p:txBody>
          <a:bodyPr/>
          <a:lstStyle/>
          <a:p>
            <a:r>
              <a:rPr lang="en-US" dirty="0"/>
              <a:t>Used to connect external devices to the system unit via the ports.</a:t>
            </a:r>
          </a:p>
          <a:p>
            <a:r>
              <a:rPr lang="en-US" dirty="0"/>
              <a:t>One end of the cable is attached to the device and the other end has a connector that is attached to a matching connector on the port.</a:t>
            </a:r>
          </a:p>
        </p:txBody>
      </p:sp>
      <p:pic>
        <p:nvPicPr>
          <p:cNvPr id="7" name="Picture 6" descr="Row of different types of cables for connecting external devices, including: USB, types A,B,C, Ethernet, DP, HDMI, Thunderbolt, Lightning, Microphone and Audio out."/>
          <p:cNvPicPr>
            <a:picLocks noChangeAspect="1"/>
          </p:cNvPicPr>
          <p:nvPr/>
        </p:nvPicPr>
        <p:blipFill>
          <a:blip r:embed="rId3"/>
          <a:stretch>
            <a:fillRect/>
          </a:stretch>
        </p:blipFill>
        <p:spPr>
          <a:xfrm>
            <a:off x="718994" y="3587572"/>
            <a:ext cx="7706012" cy="2621507"/>
          </a:xfrm>
          <a:prstGeom prst="rect">
            <a:avLst/>
          </a:prstGeom>
        </p:spPr>
      </p:pic>
      <p:sp>
        <p:nvSpPr>
          <p:cNvPr id="5" name="Text Placeholder 4"/>
          <p:cNvSpPr>
            <a:spLocks noGrp="1"/>
          </p:cNvSpPr>
          <p:nvPr>
            <p:ph type="body" sz="quarter" idx="13"/>
          </p:nvPr>
        </p:nvSpPr>
        <p:spPr/>
        <p:txBody>
          <a:bodyPr/>
          <a:lstStyle/>
          <a:p>
            <a:r>
              <a:rPr lang="en-US" dirty="0" err="1"/>
              <a:t>oleschwander</a:t>
            </a:r>
            <a:r>
              <a:rPr lang="en-US" dirty="0"/>
              <a:t>/</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25</a:t>
            </a:fld>
            <a:endParaRPr lang="en-US" dirty="0"/>
          </a:p>
        </p:txBody>
      </p:sp>
    </p:spTree>
    <p:extLst>
      <p:ext uri="{BB962C8B-B14F-4D97-AF65-F5344CB8AC3E}">
        <p14:creationId xmlns:p14="http://schemas.microsoft.com/office/powerpoint/2010/main" val="1398363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Supply</a:t>
            </a:r>
          </a:p>
        </p:txBody>
      </p:sp>
      <p:sp>
        <p:nvSpPr>
          <p:cNvPr id="3" name="Content Placeholder 2"/>
          <p:cNvSpPr>
            <a:spLocks noGrp="1"/>
          </p:cNvSpPr>
          <p:nvPr>
            <p:ph sz="quarter" idx="11"/>
          </p:nvPr>
        </p:nvSpPr>
        <p:spPr>
          <a:xfrm>
            <a:off x="342900" y="1276709"/>
            <a:ext cx="5417820" cy="4749337"/>
          </a:xfrm>
        </p:spPr>
        <p:txBody>
          <a:bodyPr>
            <a:normAutofit/>
          </a:bodyPr>
          <a:lstStyle/>
          <a:p>
            <a:r>
              <a:rPr lang="en-US" dirty="0"/>
              <a:t>Computers require direct current (D</a:t>
            </a:r>
            <a:r>
              <a:rPr lang="en-US" sz="100" dirty="0"/>
              <a:t> </a:t>
            </a:r>
            <a:r>
              <a:rPr lang="en-US" dirty="0"/>
              <a:t>C) power converting alternating current (A</a:t>
            </a:r>
            <a:r>
              <a:rPr lang="en-US" sz="100" dirty="0"/>
              <a:t> </a:t>
            </a:r>
            <a:r>
              <a:rPr lang="en-US" dirty="0"/>
              <a:t>C) from wall outlets or batteries.</a:t>
            </a:r>
          </a:p>
          <a:p>
            <a:pPr lvl="1"/>
            <a:r>
              <a:rPr lang="en-US" dirty="0"/>
              <a:t>Desktop computers have a power supply unit in the system unit.</a:t>
            </a:r>
          </a:p>
          <a:p>
            <a:pPr lvl="1"/>
            <a:r>
              <a:rPr lang="en-US" dirty="0"/>
              <a:t>Laptops use A</a:t>
            </a:r>
            <a:r>
              <a:rPr lang="en-US" sz="100" dirty="0"/>
              <a:t> </a:t>
            </a:r>
            <a:r>
              <a:rPr lang="en-US" dirty="0"/>
              <a:t>C adapters in the system unit.</a:t>
            </a:r>
          </a:p>
          <a:p>
            <a:pPr lvl="1"/>
            <a:r>
              <a:rPr lang="en-US" dirty="0"/>
              <a:t>Tablets and mobile devices use internal A</a:t>
            </a:r>
            <a:r>
              <a:rPr lang="en-US" sz="100" dirty="0"/>
              <a:t> </a:t>
            </a:r>
            <a:r>
              <a:rPr lang="en-US" dirty="0"/>
              <a:t>C adapters.</a:t>
            </a:r>
          </a:p>
          <a:p>
            <a:pPr lvl="1"/>
            <a:r>
              <a:rPr lang="en-US" dirty="0"/>
              <a:t>Smartphones can use wireless charging platforms.</a:t>
            </a:r>
          </a:p>
        </p:txBody>
      </p:sp>
      <p:pic>
        <p:nvPicPr>
          <p:cNvPr id="7" name="Picture 6" descr="Person placing a device with a charge symbol on the screen onto a wireless charging platform."/>
          <p:cNvPicPr>
            <a:picLocks noChangeAspect="1"/>
          </p:cNvPicPr>
          <p:nvPr/>
        </p:nvPicPr>
        <p:blipFill>
          <a:blip r:embed="rId3"/>
          <a:stretch>
            <a:fillRect/>
          </a:stretch>
        </p:blipFill>
        <p:spPr>
          <a:xfrm>
            <a:off x="6290480" y="1262669"/>
            <a:ext cx="2139327" cy="1618351"/>
          </a:xfrm>
          <a:prstGeom prst="rect">
            <a:avLst/>
          </a:prstGeom>
        </p:spPr>
      </p:pic>
      <p:pic>
        <p:nvPicPr>
          <p:cNvPr id="8" name="Picture 7" descr="AC power adapter connected to a laptop computer."/>
          <p:cNvPicPr>
            <a:picLocks noChangeAspect="1"/>
          </p:cNvPicPr>
          <p:nvPr/>
        </p:nvPicPr>
        <p:blipFill>
          <a:blip r:embed="rId4"/>
          <a:stretch>
            <a:fillRect/>
          </a:stretch>
        </p:blipFill>
        <p:spPr>
          <a:xfrm>
            <a:off x="6207345" y="3072165"/>
            <a:ext cx="2117158" cy="1646063"/>
          </a:xfrm>
          <a:prstGeom prst="rect">
            <a:avLst/>
          </a:prstGeom>
        </p:spPr>
      </p:pic>
      <p:pic>
        <p:nvPicPr>
          <p:cNvPr id="9" name="Picture 8" descr="Technician using a gloved hand to place a power supply unit into the housing for a desktop computer tower unit."/>
          <p:cNvPicPr>
            <a:picLocks noChangeAspect="1"/>
          </p:cNvPicPr>
          <p:nvPr/>
        </p:nvPicPr>
        <p:blipFill>
          <a:blip r:embed="rId5"/>
          <a:stretch>
            <a:fillRect/>
          </a:stretch>
        </p:blipFill>
        <p:spPr>
          <a:xfrm>
            <a:off x="6207849" y="4924308"/>
            <a:ext cx="2116150" cy="1451075"/>
          </a:xfrm>
          <a:prstGeom prst="rect">
            <a:avLst/>
          </a:prstGeom>
        </p:spPr>
      </p:pic>
      <p:sp>
        <p:nvSpPr>
          <p:cNvPr id="5" name="Text Placeholder 4"/>
          <p:cNvSpPr>
            <a:spLocks noGrp="1"/>
          </p:cNvSpPr>
          <p:nvPr>
            <p:ph type="body" sz="quarter" idx="13"/>
          </p:nvPr>
        </p:nvSpPr>
        <p:spPr/>
        <p:txBody>
          <a:bodyPr/>
          <a:lstStyle/>
          <a:p>
            <a:r>
              <a:rPr lang="en-US" dirty="0" err="1"/>
              <a:t>Akkraraj</a:t>
            </a:r>
            <a:r>
              <a:rPr lang="en-US" dirty="0"/>
              <a:t> </a:t>
            </a:r>
            <a:r>
              <a:rPr lang="en-US" dirty="0" err="1"/>
              <a:t>kangrang</a:t>
            </a:r>
            <a:r>
              <a:rPr lang="en-US" dirty="0"/>
              <a:t>/</a:t>
            </a:r>
            <a:r>
              <a:rPr lang="en-US" dirty="0" err="1"/>
              <a:t>Shutterstock</a:t>
            </a:r>
            <a:r>
              <a:rPr lang="en-US" dirty="0"/>
              <a:t>; SNP_SS/</a:t>
            </a:r>
            <a:r>
              <a:rPr lang="en-US" dirty="0" err="1"/>
              <a:t>Shutterstock</a:t>
            </a:r>
            <a:r>
              <a:rPr lang="en-US" dirty="0"/>
              <a:t>; Microstocker13/</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26</a:t>
            </a:fld>
            <a:endParaRPr lang="en-US" dirty="0"/>
          </a:p>
        </p:txBody>
      </p:sp>
    </p:spTree>
    <p:extLst>
      <p:ext uri="{BB962C8B-B14F-4D97-AF65-F5344CB8AC3E}">
        <p14:creationId xmlns:p14="http://schemas.microsoft.com/office/powerpoint/2010/main" val="3610439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Data and Instructions</a:t>
            </a:r>
          </a:p>
        </p:txBody>
      </p:sp>
      <p:sp>
        <p:nvSpPr>
          <p:cNvPr id="3" name="Content Placeholder 2"/>
          <p:cNvSpPr>
            <a:spLocks noGrp="1"/>
          </p:cNvSpPr>
          <p:nvPr>
            <p:ph sz="quarter" idx="11"/>
          </p:nvPr>
        </p:nvSpPr>
        <p:spPr>
          <a:xfrm>
            <a:off x="342900" y="1276710"/>
            <a:ext cx="8458200" cy="978810"/>
          </a:xfrm>
        </p:spPr>
        <p:txBody>
          <a:bodyPr/>
          <a:lstStyle/>
          <a:p>
            <a:r>
              <a:rPr lang="en-US" dirty="0"/>
              <a:t>Digital electronic signals.</a:t>
            </a:r>
          </a:p>
          <a:p>
            <a:pPr lvl="1"/>
            <a:r>
              <a:rPr lang="en-US" dirty="0"/>
              <a:t>Recognized by computers.</a:t>
            </a:r>
          </a:p>
        </p:txBody>
      </p:sp>
      <p:sp>
        <p:nvSpPr>
          <p:cNvPr id="4" name="Content Placeholder 3"/>
          <p:cNvSpPr>
            <a:spLocks noGrp="1"/>
          </p:cNvSpPr>
          <p:nvPr>
            <p:ph sz="quarter" idx="14"/>
          </p:nvPr>
        </p:nvSpPr>
        <p:spPr>
          <a:xfrm>
            <a:off x="342900" y="2387600"/>
            <a:ext cx="8458200" cy="1493520"/>
          </a:xfrm>
        </p:spPr>
        <p:txBody>
          <a:bodyPr/>
          <a:lstStyle/>
          <a:p>
            <a:r>
              <a:rPr lang="en-US" dirty="0"/>
              <a:t>Analog signals.</a:t>
            </a:r>
          </a:p>
          <a:p>
            <a:pPr lvl="1"/>
            <a:r>
              <a:rPr lang="en-US" dirty="0"/>
              <a:t>Continuous signal.</a:t>
            </a:r>
          </a:p>
          <a:p>
            <a:pPr lvl="1"/>
            <a:r>
              <a:rPr lang="en-US" dirty="0"/>
              <a:t>Created by voices.</a:t>
            </a:r>
          </a:p>
        </p:txBody>
      </p:sp>
      <p:sp>
        <p:nvSpPr>
          <p:cNvPr id="5" name="Content Placeholder 4"/>
          <p:cNvSpPr>
            <a:spLocks noGrp="1"/>
          </p:cNvSpPr>
          <p:nvPr>
            <p:ph sz="quarter" idx="15"/>
          </p:nvPr>
        </p:nvSpPr>
        <p:spPr>
          <a:xfrm>
            <a:off x="342900" y="4013200"/>
            <a:ext cx="8458200" cy="1950720"/>
          </a:xfrm>
        </p:spPr>
        <p:txBody>
          <a:bodyPr/>
          <a:lstStyle/>
          <a:p>
            <a:r>
              <a:rPr lang="en-US" dirty="0"/>
              <a:t>Conversion must take place from analog to digital before processing can occur.</a:t>
            </a:r>
          </a:p>
        </p:txBody>
      </p:sp>
      <p:sp>
        <p:nvSpPr>
          <p:cNvPr id="11" name="Slide Number Placeholder 10"/>
          <p:cNvSpPr>
            <a:spLocks noGrp="1"/>
          </p:cNvSpPr>
          <p:nvPr>
            <p:ph type="sldNum" sz="quarter" idx="10"/>
          </p:nvPr>
        </p:nvSpPr>
        <p:spPr/>
        <p:txBody>
          <a:bodyPr/>
          <a:lstStyle/>
          <a:p>
            <a:fld id="{68151E55-6873-49E2-B8D5-2F265E6F1973}" type="slidenum">
              <a:rPr lang="en-US" smtClean="0"/>
              <a:t>27</a:t>
            </a:fld>
            <a:endParaRPr lang="en-US" dirty="0"/>
          </a:p>
        </p:txBody>
      </p:sp>
    </p:spTree>
    <p:extLst>
      <p:ext uri="{BB962C8B-B14F-4D97-AF65-F5344CB8AC3E}">
        <p14:creationId xmlns:p14="http://schemas.microsoft.com/office/powerpoint/2010/main" val="2529958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 Representation</a:t>
            </a:r>
          </a:p>
        </p:txBody>
      </p:sp>
      <p:sp>
        <p:nvSpPr>
          <p:cNvPr id="3" name="Content Placeholder 2"/>
          <p:cNvSpPr>
            <a:spLocks noGrp="1"/>
          </p:cNvSpPr>
          <p:nvPr>
            <p:ph sz="quarter" idx="11"/>
          </p:nvPr>
        </p:nvSpPr>
        <p:spPr>
          <a:xfrm>
            <a:off x="342900" y="1276710"/>
            <a:ext cx="4076700" cy="2025290"/>
          </a:xfrm>
        </p:spPr>
        <p:txBody>
          <a:bodyPr>
            <a:normAutofit/>
          </a:bodyPr>
          <a:lstStyle/>
          <a:p>
            <a:r>
              <a:rPr lang="en-US" sz="2200" dirty="0"/>
              <a:t>Two-state binary system consists of only two digits called bits.</a:t>
            </a:r>
          </a:p>
          <a:p>
            <a:pPr lvl="1"/>
            <a:r>
              <a:rPr lang="en-US" sz="2200" dirty="0"/>
              <a:t>On = 1; negative charge.</a:t>
            </a:r>
          </a:p>
          <a:p>
            <a:pPr lvl="1"/>
            <a:r>
              <a:rPr lang="en-US" sz="2200" dirty="0"/>
              <a:t>Off = 0; no charge.</a:t>
            </a:r>
          </a:p>
        </p:txBody>
      </p:sp>
      <p:sp>
        <p:nvSpPr>
          <p:cNvPr id="4" name="Content Placeholder 3"/>
          <p:cNvSpPr>
            <a:spLocks noGrp="1"/>
          </p:cNvSpPr>
          <p:nvPr>
            <p:ph sz="quarter" idx="14"/>
          </p:nvPr>
        </p:nvSpPr>
        <p:spPr>
          <a:xfrm>
            <a:off x="342900" y="3403600"/>
            <a:ext cx="4076700" cy="1747520"/>
          </a:xfrm>
        </p:spPr>
        <p:txBody>
          <a:bodyPr>
            <a:normAutofit/>
          </a:bodyPr>
          <a:lstStyle/>
          <a:p>
            <a:r>
              <a:rPr lang="en-US" sz="2200" dirty="0"/>
              <a:t>Byte = 8 bits grouped together.</a:t>
            </a:r>
          </a:p>
          <a:p>
            <a:r>
              <a:rPr lang="en-US" sz="2200" dirty="0"/>
              <a:t>Hexadecimal system.</a:t>
            </a:r>
          </a:p>
          <a:p>
            <a:pPr lvl="1"/>
            <a:r>
              <a:rPr lang="en-US" sz="2200" dirty="0"/>
              <a:t>Uses 16 digits to represent binary numbers.</a:t>
            </a:r>
          </a:p>
        </p:txBody>
      </p:sp>
      <p:sp>
        <p:nvSpPr>
          <p:cNvPr id="5" name="Content Placeholder 4"/>
          <p:cNvSpPr>
            <a:spLocks noGrp="1"/>
          </p:cNvSpPr>
          <p:nvPr>
            <p:ph sz="quarter" idx="15"/>
          </p:nvPr>
        </p:nvSpPr>
        <p:spPr>
          <a:xfrm>
            <a:off x="342900" y="5252720"/>
            <a:ext cx="4076700" cy="1219200"/>
          </a:xfrm>
        </p:spPr>
        <p:txBody>
          <a:bodyPr>
            <a:normAutofit/>
          </a:bodyPr>
          <a:lstStyle/>
          <a:p>
            <a:r>
              <a:rPr lang="en-US" sz="2200" dirty="0"/>
              <a:t>(0, 1, 2, 3, 4, 5, 6, 7, 8, 9, A, B, C, D, E, F)</a:t>
            </a:r>
          </a:p>
        </p:txBody>
      </p:sp>
      <p:graphicFrame>
        <p:nvGraphicFramePr>
          <p:cNvPr id="6" name="Table 6">
            <a:extLst>
              <a:ext uri="{FF2B5EF4-FFF2-40B4-BE49-F238E27FC236}">
                <a16:creationId xmlns:a16="http://schemas.microsoft.com/office/drawing/2014/main" id="{2C58B649-73F6-484C-931C-E2C5EFD84969}"/>
              </a:ext>
            </a:extLst>
          </p:cNvPr>
          <p:cNvGraphicFramePr>
            <a:graphicFrameLocks noGrp="1"/>
          </p:cNvGraphicFramePr>
          <p:nvPr>
            <p:extLst>
              <p:ext uri="{D42A27DB-BD31-4B8C-83A1-F6EECF244321}">
                <p14:modId xmlns:p14="http://schemas.microsoft.com/office/powerpoint/2010/main" val="3260427743"/>
              </p:ext>
            </p:extLst>
          </p:nvPr>
        </p:nvGraphicFramePr>
        <p:xfrm>
          <a:off x="5910943" y="1276709"/>
          <a:ext cx="2623457" cy="4993461"/>
        </p:xfrm>
        <a:graphic>
          <a:graphicData uri="http://schemas.openxmlformats.org/drawingml/2006/table">
            <a:tbl>
              <a:tblPr firstRow="1" bandRow="1">
                <a:tableStyleId>{5C22544A-7EE6-4342-B048-85BDC9FD1C3A}</a:tableStyleId>
              </a:tblPr>
              <a:tblGrid>
                <a:gridCol w="859971">
                  <a:extLst>
                    <a:ext uri="{9D8B030D-6E8A-4147-A177-3AD203B41FA5}">
                      <a16:colId xmlns:a16="http://schemas.microsoft.com/office/drawing/2014/main" val="1233288581"/>
                    </a:ext>
                  </a:extLst>
                </a:gridCol>
                <a:gridCol w="1028700">
                  <a:extLst>
                    <a:ext uri="{9D8B030D-6E8A-4147-A177-3AD203B41FA5}">
                      <a16:colId xmlns:a16="http://schemas.microsoft.com/office/drawing/2014/main" val="3279069503"/>
                    </a:ext>
                  </a:extLst>
                </a:gridCol>
                <a:gridCol w="734786">
                  <a:extLst>
                    <a:ext uri="{9D8B030D-6E8A-4147-A177-3AD203B41FA5}">
                      <a16:colId xmlns:a16="http://schemas.microsoft.com/office/drawing/2014/main" val="1758673445"/>
                    </a:ext>
                  </a:extLst>
                </a:gridCol>
              </a:tblGrid>
              <a:tr h="293733">
                <a:tc>
                  <a:txBody>
                    <a:bodyPr/>
                    <a:lstStyle/>
                    <a:p>
                      <a:r>
                        <a:rPr lang="en-US" sz="1200" dirty="0"/>
                        <a:t>Decimal</a:t>
                      </a:r>
                    </a:p>
                  </a:txBody>
                  <a:tcPr/>
                </a:tc>
                <a:tc>
                  <a:txBody>
                    <a:bodyPr/>
                    <a:lstStyle/>
                    <a:p>
                      <a:r>
                        <a:rPr lang="en-US" sz="1200" dirty="0"/>
                        <a:t>Binary</a:t>
                      </a:r>
                    </a:p>
                  </a:txBody>
                  <a:tcPr/>
                </a:tc>
                <a:tc>
                  <a:txBody>
                    <a:bodyPr/>
                    <a:lstStyle/>
                    <a:p>
                      <a:r>
                        <a:rPr lang="en-US" sz="1200" dirty="0"/>
                        <a:t>Hex</a:t>
                      </a:r>
                    </a:p>
                  </a:txBody>
                  <a:tcPr/>
                </a:tc>
                <a:extLst>
                  <a:ext uri="{0D108BD9-81ED-4DB2-BD59-A6C34878D82A}">
                    <a16:rowId xmlns:a16="http://schemas.microsoft.com/office/drawing/2014/main" val="2425622483"/>
                  </a:ext>
                </a:extLst>
              </a:tr>
              <a:tr h="293733">
                <a:tc>
                  <a:txBody>
                    <a:bodyPr/>
                    <a:lstStyle/>
                    <a:p>
                      <a:r>
                        <a:rPr lang="en-US" sz="1200" dirty="0"/>
                        <a:t>00</a:t>
                      </a:r>
                    </a:p>
                  </a:txBody>
                  <a:tcPr/>
                </a:tc>
                <a:tc>
                  <a:txBody>
                    <a:bodyPr/>
                    <a:lstStyle/>
                    <a:p>
                      <a:r>
                        <a:rPr lang="en-US" sz="1200" dirty="0"/>
                        <a:t>00000000</a:t>
                      </a:r>
                    </a:p>
                  </a:txBody>
                  <a:tcPr/>
                </a:tc>
                <a:tc>
                  <a:txBody>
                    <a:bodyPr/>
                    <a:lstStyle/>
                    <a:p>
                      <a:r>
                        <a:rPr lang="en-US" sz="1200" dirty="0"/>
                        <a:t>00</a:t>
                      </a:r>
                    </a:p>
                  </a:txBody>
                  <a:tcPr/>
                </a:tc>
                <a:extLst>
                  <a:ext uri="{0D108BD9-81ED-4DB2-BD59-A6C34878D82A}">
                    <a16:rowId xmlns:a16="http://schemas.microsoft.com/office/drawing/2014/main" val="1596066402"/>
                  </a:ext>
                </a:extLst>
              </a:tr>
              <a:tr h="293733">
                <a:tc>
                  <a:txBody>
                    <a:bodyPr/>
                    <a:lstStyle/>
                    <a:p>
                      <a:r>
                        <a:rPr lang="en-US" sz="1200" dirty="0"/>
                        <a:t>01</a:t>
                      </a:r>
                    </a:p>
                  </a:txBody>
                  <a:tcPr/>
                </a:tc>
                <a:tc>
                  <a:txBody>
                    <a:bodyPr/>
                    <a:lstStyle/>
                    <a:p>
                      <a:r>
                        <a:rPr lang="en-US" sz="1200" dirty="0"/>
                        <a:t>00000001</a:t>
                      </a:r>
                    </a:p>
                  </a:txBody>
                  <a:tcPr/>
                </a:tc>
                <a:tc>
                  <a:txBody>
                    <a:bodyPr/>
                    <a:lstStyle/>
                    <a:p>
                      <a:r>
                        <a:rPr lang="en-US" sz="1200" dirty="0"/>
                        <a:t>01</a:t>
                      </a:r>
                    </a:p>
                  </a:txBody>
                  <a:tcPr/>
                </a:tc>
                <a:extLst>
                  <a:ext uri="{0D108BD9-81ED-4DB2-BD59-A6C34878D82A}">
                    <a16:rowId xmlns:a16="http://schemas.microsoft.com/office/drawing/2014/main" val="2651732451"/>
                  </a:ext>
                </a:extLst>
              </a:tr>
              <a:tr h="293733">
                <a:tc>
                  <a:txBody>
                    <a:bodyPr/>
                    <a:lstStyle/>
                    <a:p>
                      <a:r>
                        <a:rPr lang="en-US" sz="1200" dirty="0"/>
                        <a:t>02</a:t>
                      </a:r>
                    </a:p>
                  </a:txBody>
                  <a:tcPr/>
                </a:tc>
                <a:tc>
                  <a:txBody>
                    <a:bodyPr/>
                    <a:lstStyle/>
                    <a:p>
                      <a:r>
                        <a:rPr lang="en-US" sz="1200" dirty="0"/>
                        <a:t>00000010</a:t>
                      </a:r>
                    </a:p>
                  </a:txBody>
                  <a:tcPr/>
                </a:tc>
                <a:tc>
                  <a:txBody>
                    <a:bodyPr/>
                    <a:lstStyle/>
                    <a:p>
                      <a:r>
                        <a:rPr lang="en-US" sz="1200" dirty="0"/>
                        <a:t>02</a:t>
                      </a:r>
                    </a:p>
                  </a:txBody>
                  <a:tcPr/>
                </a:tc>
                <a:extLst>
                  <a:ext uri="{0D108BD9-81ED-4DB2-BD59-A6C34878D82A}">
                    <a16:rowId xmlns:a16="http://schemas.microsoft.com/office/drawing/2014/main" val="956735122"/>
                  </a:ext>
                </a:extLst>
              </a:tr>
              <a:tr h="293733">
                <a:tc>
                  <a:txBody>
                    <a:bodyPr/>
                    <a:lstStyle/>
                    <a:p>
                      <a:r>
                        <a:rPr lang="en-US" sz="1200" dirty="0"/>
                        <a:t>03</a:t>
                      </a:r>
                    </a:p>
                  </a:txBody>
                  <a:tcPr/>
                </a:tc>
                <a:tc>
                  <a:txBody>
                    <a:bodyPr/>
                    <a:lstStyle/>
                    <a:p>
                      <a:r>
                        <a:rPr lang="en-US" sz="1200" dirty="0"/>
                        <a:t>00000011</a:t>
                      </a:r>
                    </a:p>
                  </a:txBody>
                  <a:tcPr/>
                </a:tc>
                <a:tc>
                  <a:txBody>
                    <a:bodyPr/>
                    <a:lstStyle/>
                    <a:p>
                      <a:r>
                        <a:rPr lang="en-US" sz="1200" dirty="0"/>
                        <a:t>03</a:t>
                      </a:r>
                    </a:p>
                  </a:txBody>
                  <a:tcPr/>
                </a:tc>
                <a:extLst>
                  <a:ext uri="{0D108BD9-81ED-4DB2-BD59-A6C34878D82A}">
                    <a16:rowId xmlns:a16="http://schemas.microsoft.com/office/drawing/2014/main" val="1289793934"/>
                  </a:ext>
                </a:extLst>
              </a:tr>
              <a:tr h="293733">
                <a:tc>
                  <a:txBody>
                    <a:bodyPr/>
                    <a:lstStyle/>
                    <a:p>
                      <a:r>
                        <a:rPr lang="en-US" sz="1200" dirty="0"/>
                        <a:t>04</a:t>
                      </a:r>
                    </a:p>
                  </a:txBody>
                  <a:tcPr/>
                </a:tc>
                <a:tc>
                  <a:txBody>
                    <a:bodyPr/>
                    <a:lstStyle/>
                    <a:p>
                      <a:r>
                        <a:rPr lang="en-US" sz="1200" dirty="0"/>
                        <a:t>00000100</a:t>
                      </a:r>
                    </a:p>
                  </a:txBody>
                  <a:tcPr/>
                </a:tc>
                <a:tc>
                  <a:txBody>
                    <a:bodyPr/>
                    <a:lstStyle/>
                    <a:p>
                      <a:r>
                        <a:rPr lang="en-US" sz="1200" dirty="0"/>
                        <a:t>04</a:t>
                      </a:r>
                    </a:p>
                  </a:txBody>
                  <a:tcPr/>
                </a:tc>
                <a:extLst>
                  <a:ext uri="{0D108BD9-81ED-4DB2-BD59-A6C34878D82A}">
                    <a16:rowId xmlns:a16="http://schemas.microsoft.com/office/drawing/2014/main" val="2221300629"/>
                  </a:ext>
                </a:extLst>
              </a:tr>
              <a:tr h="293733">
                <a:tc>
                  <a:txBody>
                    <a:bodyPr/>
                    <a:lstStyle/>
                    <a:p>
                      <a:r>
                        <a:rPr lang="en-US" sz="1200" dirty="0"/>
                        <a:t>05</a:t>
                      </a:r>
                    </a:p>
                  </a:txBody>
                  <a:tcPr/>
                </a:tc>
                <a:tc>
                  <a:txBody>
                    <a:bodyPr/>
                    <a:lstStyle/>
                    <a:p>
                      <a:r>
                        <a:rPr lang="en-US" sz="1200" dirty="0"/>
                        <a:t>00000101</a:t>
                      </a:r>
                    </a:p>
                  </a:txBody>
                  <a:tcPr/>
                </a:tc>
                <a:tc>
                  <a:txBody>
                    <a:bodyPr/>
                    <a:lstStyle/>
                    <a:p>
                      <a:r>
                        <a:rPr lang="en-US" sz="1200" dirty="0"/>
                        <a:t>05</a:t>
                      </a:r>
                    </a:p>
                  </a:txBody>
                  <a:tcPr/>
                </a:tc>
                <a:extLst>
                  <a:ext uri="{0D108BD9-81ED-4DB2-BD59-A6C34878D82A}">
                    <a16:rowId xmlns:a16="http://schemas.microsoft.com/office/drawing/2014/main" val="2397921249"/>
                  </a:ext>
                </a:extLst>
              </a:tr>
              <a:tr h="293733">
                <a:tc>
                  <a:txBody>
                    <a:bodyPr/>
                    <a:lstStyle/>
                    <a:p>
                      <a:r>
                        <a:rPr lang="en-US" sz="1200" dirty="0"/>
                        <a:t>06</a:t>
                      </a:r>
                    </a:p>
                  </a:txBody>
                  <a:tcPr/>
                </a:tc>
                <a:tc>
                  <a:txBody>
                    <a:bodyPr/>
                    <a:lstStyle/>
                    <a:p>
                      <a:r>
                        <a:rPr lang="en-US" sz="1200" dirty="0"/>
                        <a:t>00000110</a:t>
                      </a:r>
                    </a:p>
                  </a:txBody>
                  <a:tcPr/>
                </a:tc>
                <a:tc>
                  <a:txBody>
                    <a:bodyPr/>
                    <a:lstStyle/>
                    <a:p>
                      <a:r>
                        <a:rPr lang="en-US" sz="1200" dirty="0"/>
                        <a:t>06</a:t>
                      </a:r>
                    </a:p>
                  </a:txBody>
                  <a:tcPr/>
                </a:tc>
                <a:extLst>
                  <a:ext uri="{0D108BD9-81ED-4DB2-BD59-A6C34878D82A}">
                    <a16:rowId xmlns:a16="http://schemas.microsoft.com/office/drawing/2014/main" val="1632811086"/>
                  </a:ext>
                </a:extLst>
              </a:tr>
              <a:tr h="293733">
                <a:tc>
                  <a:txBody>
                    <a:bodyPr/>
                    <a:lstStyle/>
                    <a:p>
                      <a:r>
                        <a:rPr lang="en-US" sz="1200" dirty="0"/>
                        <a:t>07</a:t>
                      </a:r>
                    </a:p>
                  </a:txBody>
                  <a:tcPr/>
                </a:tc>
                <a:tc>
                  <a:txBody>
                    <a:bodyPr/>
                    <a:lstStyle/>
                    <a:p>
                      <a:r>
                        <a:rPr lang="en-US" sz="1200" dirty="0"/>
                        <a:t>00000111</a:t>
                      </a:r>
                    </a:p>
                  </a:txBody>
                  <a:tcPr/>
                </a:tc>
                <a:tc>
                  <a:txBody>
                    <a:bodyPr/>
                    <a:lstStyle/>
                    <a:p>
                      <a:r>
                        <a:rPr lang="en-US" sz="1200" dirty="0"/>
                        <a:t>07</a:t>
                      </a:r>
                    </a:p>
                  </a:txBody>
                  <a:tcPr/>
                </a:tc>
                <a:extLst>
                  <a:ext uri="{0D108BD9-81ED-4DB2-BD59-A6C34878D82A}">
                    <a16:rowId xmlns:a16="http://schemas.microsoft.com/office/drawing/2014/main" val="846187469"/>
                  </a:ext>
                </a:extLst>
              </a:tr>
              <a:tr h="293733">
                <a:tc>
                  <a:txBody>
                    <a:bodyPr/>
                    <a:lstStyle/>
                    <a:p>
                      <a:r>
                        <a:rPr lang="en-US" sz="1200" dirty="0"/>
                        <a:t>08</a:t>
                      </a:r>
                    </a:p>
                  </a:txBody>
                  <a:tcPr/>
                </a:tc>
                <a:tc>
                  <a:txBody>
                    <a:bodyPr/>
                    <a:lstStyle/>
                    <a:p>
                      <a:r>
                        <a:rPr lang="en-US" sz="1200" dirty="0"/>
                        <a:t>00001000</a:t>
                      </a:r>
                    </a:p>
                  </a:txBody>
                  <a:tcPr/>
                </a:tc>
                <a:tc>
                  <a:txBody>
                    <a:bodyPr/>
                    <a:lstStyle/>
                    <a:p>
                      <a:r>
                        <a:rPr lang="en-US" sz="1200" dirty="0"/>
                        <a:t>08</a:t>
                      </a:r>
                    </a:p>
                  </a:txBody>
                  <a:tcPr/>
                </a:tc>
                <a:extLst>
                  <a:ext uri="{0D108BD9-81ED-4DB2-BD59-A6C34878D82A}">
                    <a16:rowId xmlns:a16="http://schemas.microsoft.com/office/drawing/2014/main" val="4126912054"/>
                  </a:ext>
                </a:extLst>
              </a:tr>
              <a:tr h="293733">
                <a:tc>
                  <a:txBody>
                    <a:bodyPr/>
                    <a:lstStyle/>
                    <a:p>
                      <a:r>
                        <a:rPr lang="en-US" sz="1200" dirty="0"/>
                        <a:t>09</a:t>
                      </a:r>
                    </a:p>
                  </a:txBody>
                  <a:tcPr/>
                </a:tc>
                <a:tc>
                  <a:txBody>
                    <a:bodyPr/>
                    <a:lstStyle/>
                    <a:p>
                      <a:r>
                        <a:rPr lang="en-US" sz="1200" dirty="0"/>
                        <a:t>00001001</a:t>
                      </a:r>
                    </a:p>
                  </a:txBody>
                  <a:tcPr/>
                </a:tc>
                <a:tc>
                  <a:txBody>
                    <a:bodyPr/>
                    <a:lstStyle/>
                    <a:p>
                      <a:r>
                        <a:rPr lang="en-US" sz="1200" dirty="0"/>
                        <a:t>09</a:t>
                      </a:r>
                    </a:p>
                  </a:txBody>
                  <a:tcPr/>
                </a:tc>
                <a:extLst>
                  <a:ext uri="{0D108BD9-81ED-4DB2-BD59-A6C34878D82A}">
                    <a16:rowId xmlns:a16="http://schemas.microsoft.com/office/drawing/2014/main" val="255222859"/>
                  </a:ext>
                </a:extLst>
              </a:tr>
              <a:tr h="293733">
                <a:tc>
                  <a:txBody>
                    <a:bodyPr/>
                    <a:lstStyle/>
                    <a:p>
                      <a:r>
                        <a:rPr lang="en-US" sz="1200" dirty="0"/>
                        <a:t>10</a:t>
                      </a:r>
                    </a:p>
                  </a:txBody>
                  <a:tcPr/>
                </a:tc>
                <a:tc>
                  <a:txBody>
                    <a:bodyPr/>
                    <a:lstStyle/>
                    <a:p>
                      <a:r>
                        <a:rPr lang="en-US" sz="1200" dirty="0"/>
                        <a:t>00001010</a:t>
                      </a:r>
                    </a:p>
                  </a:txBody>
                  <a:tcPr/>
                </a:tc>
                <a:tc>
                  <a:txBody>
                    <a:bodyPr/>
                    <a:lstStyle/>
                    <a:p>
                      <a:r>
                        <a:rPr lang="en-US" sz="1200" dirty="0"/>
                        <a:t>0A</a:t>
                      </a:r>
                    </a:p>
                  </a:txBody>
                  <a:tcPr/>
                </a:tc>
                <a:extLst>
                  <a:ext uri="{0D108BD9-81ED-4DB2-BD59-A6C34878D82A}">
                    <a16:rowId xmlns:a16="http://schemas.microsoft.com/office/drawing/2014/main" val="2170004775"/>
                  </a:ext>
                </a:extLst>
              </a:tr>
              <a:tr h="293733">
                <a:tc>
                  <a:txBody>
                    <a:bodyPr/>
                    <a:lstStyle/>
                    <a:p>
                      <a:r>
                        <a:rPr lang="en-US" sz="1200" dirty="0"/>
                        <a:t>11</a:t>
                      </a:r>
                    </a:p>
                  </a:txBody>
                  <a:tcPr/>
                </a:tc>
                <a:tc>
                  <a:txBody>
                    <a:bodyPr/>
                    <a:lstStyle/>
                    <a:p>
                      <a:r>
                        <a:rPr lang="en-US" sz="1200" dirty="0"/>
                        <a:t>00001011</a:t>
                      </a:r>
                    </a:p>
                  </a:txBody>
                  <a:tcPr/>
                </a:tc>
                <a:tc>
                  <a:txBody>
                    <a:bodyPr/>
                    <a:lstStyle/>
                    <a:p>
                      <a:r>
                        <a:rPr lang="en-US" sz="1200" dirty="0"/>
                        <a:t>0B</a:t>
                      </a:r>
                    </a:p>
                  </a:txBody>
                  <a:tcPr/>
                </a:tc>
                <a:extLst>
                  <a:ext uri="{0D108BD9-81ED-4DB2-BD59-A6C34878D82A}">
                    <a16:rowId xmlns:a16="http://schemas.microsoft.com/office/drawing/2014/main" val="4218629392"/>
                  </a:ext>
                </a:extLst>
              </a:tr>
              <a:tr h="293733">
                <a:tc>
                  <a:txBody>
                    <a:bodyPr/>
                    <a:lstStyle/>
                    <a:p>
                      <a:r>
                        <a:rPr lang="en-US" sz="1200" dirty="0"/>
                        <a:t>12</a:t>
                      </a:r>
                    </a:p>
                  </a:txBody>
                  <a:tcPr/>
                </a:tc>
                <a:tc>
                  <a:txBody>
                    <a:bodyPr/>
                    <a:lstStyle/>
                    <a:p>
                      <a:r>
                        <a:rPr lang="en-US" sz="1200" dirty="0"/>
                        <a:t>00001100</a:t>
                      </a:r>
                    </a:p>
                  </a:txBody>
                  <a:tcPr/>
                </a:tc>
                <a:tc>
                  <a:txBody>
                    <a:bodyPr/>
                    <a:lstStyle/>
                    <a:p>
                      <a:r>
                        <a:rPr lang="en-US" sz="1200" dirty="0"/>
                        <a:t>0C</a:t>
                      </a:r>
                    </a:p>
                  </a:txBody>
                  <a:tcPr/>
                </a:tc>
                <a:extLst>
                  <a:ext uri="{0D108BD9-81ED-4DB2-BD59-A6C34878D82A}">
                    <a16:rowId xmlns:a16="http://schemas.microsoft.com/office/drawing/2014/main" val="2591420735"/>
                  </a:ext>
                </a:extLst>
              </a:tr>
              <a:tr h="293733">
                <a:tc>
                  <a:txBody>
                    <a:bodyPr/>
                    <a:lstStyle/>
                    <a:p>
                      <a:r>
                        <a:rPr lang="en-US" sz="1200" dirty="0"/>
                        <a:t>13</a:t>
                      </a:r>
                    </a:p>
                  </a:txBody>
                  <a:tcPr/>
                </a:tc>
                <a:tc>
                  <a:txBody>
                    <a:bodyPr/>
                    <a:lstStyle/>
                    <a:p>
                      <a:r>
                        <a:rPr lang="en-US" sz="1200" dirty="0"/>
                        <a:t>00001101</a:t>
                      </a:r>
                    </a:p>
                  </a:txBody>
                  <a:tcPr/>
                </a:tc>
                <a:tc>
                  <a:txBody>
                    <a:bodyPr/>
                    <a:lstStyle/>
                    <a:p>
                      <a:r>
                        <a:rPr lang="en-US" sz="1200" dirty="0"/>
                        <a:t>0D</a:t>
                      </a:r>
                    </a:p>
                  </a:txBody>
                  <a:tcPr/>
                </a:tc>
                <a:extLst>
                  <a:ext uri="{0D108BD9-81ED-4DB2-BD59-A6C34878D82A}">
                    <a16:rowId xmlns:a16="http://schemas.microsoft.com/office/drawing/2014/main" val="4103874380"/>
                  </a:ext>
                </a:extLst>
              </a:tr>
              <a:tr h="293733">
                <a:tc>
                  <a:txBody>
                    <a:bodyPr/>
                    <a:lstStyle/>
                    <a:p>
                      <a:r>
                        <a:rPr lang="en-US" sz="1200" dirty="0"/>
                        <a:t>14</a:t>
                      </a:r>
                    </a:p>
                  </a:txBody>
                  <a:tcPr/>
                </a:tc>
                <a:tc>
                  <a:txBody>
                    <a:bodyPr/>
                    <a:lstStyle/>
                    <a:p>
                      <a:r>
                        <a:rPr lang="en-US" sz="1200" dirty="0"/>
                        <a:t>00001110</a:t>
                      </a:r>
                    </a:p>
                  </a:txBody>
                  <a:tcPr/>
                </a:tc>
                <a:tc>
                  <a:txBody>
                    <a:bodyPr/>
                    <a:lstStyle/>
                    <a:p>
                      <a:r>
                        <a:rPr lang="en-US" sz="1200" dirty="0"/>
                        <a:t>0E</a:t>
                      </a:r>
                    </a:p>
                  </a:txBody>
                  <a:tcPr/>
                </a:tc>
                <a:extLst>
                  <a:ext uri="{0D108BD9-81ED-4DB2-BD59-A6C34878D82A}">
                    <a16:rowId xmlns:a16="http://schemas.microsoft.com/office/drawing/2014/main" val="178227903"/>
                  </a:ext>
                </a:extLst>
              </a:tr>
              <a:tr h="293733">
                <a:tc>
                  <a:txBody>
                    <a:bodyPr/>
                    <a:lstStyle/>
                    <a:p>
                      <a:r>
                        <a:rPr lang="en-US" sz="1200" dirty="0"/>
                        <a:t>15</a:t>
                      </a:r>
                    </a:p>
                  </a:txBody>
                  <a:tcPr/>
                </a:tc>
                <a:tc>
                  <a:txBody>
                    <a:bodyPr/>
                    <a:lstStyle/>
                    <a:p>
                      <a:r>
                        <a:rPr lang="en-US" sz="1200" dirty="0"/>
                        <a:t>00001111</a:t>
                      </a:r>
                    </a:p>
                  </a:txBody>
                  <a:tcPr/>
                </a:tc>
                <a:tc>
                  <a:txBody>
                    <a:bodyPr/>
                    <a:lstStyle/>
                    <a:p>
                      <a:r>
                        <a:rPr lang="en-US" sz="1200" dirty="0"/>
                        <a:t>0F</a:t>
                      </a:r>
                    </a:p>
                  </a:txBody>
                  <a:tcPr/>
                </a:tc>
                <a:extLst>
                  <a:ext uri="{0D108BD9-81ED-4DB2-BD59-A6C34878D82A}">
                    <a16:rowId xmlns:a16="http://schemas.microsoft.com/office/drawing/2014/main" val="1721474282"/>
                  </a:ext>
                </a:extLst>
              </a:tr>
            </a:tbl>
          </a:graphicData>
        </a:graphic>
      </p:graphicFrame>
      <p:sp>
        <p:nvSpPr>
          <p:cNvPr id="10" name="Text Placeholder 9"/>
          <p:cNvSpPr>
            <a:spLocks noGrp="1"/>
          </p:cNvSpPr>
          <p:nvPr>
            <p:ph type="body" sz="quarter" idx="13"/>
          </p:nvPr>
        </p:nvSpPr>
        <p:spPr/>
        <p:txBody>
          <a:bodyPr/>
          <a:lstStyle/>
          <a:p>
            <a:r>
              <a:rPr lang="en-US" dirty="0"/>
              <a:t>Figure</a:t>
            </a:r>
          </a:p>
        </p:txBody>
      </p:sp>
      <p:sp>
        <p:nvSpPr>
          <p:cNvPr id="11" name="Slide Number Placeholder 10"/>
          <p:cNvSpPr>
            <a:spLocks noGrp="1"/>
          </p:cNvSpPr>
          <p:nvPr>
            <p:ph type="sldNum" sz="quarter" idx="10"/>
          </p:nvPr>
        </p:nvSpPr>
        <p:spPr/>
        <p:txBody>
          <a:bodyPr/>
          <a:lstStyle/>
          <a:p>
            <a:fld id="{68151E55-6873-49E2-B8D5-2F265E6F1973}" type="slidenum">
              <a:rPr lang="en-US" smtClean="0"/>
              <a:t>28</a:t>
            </a:fld>
            <a:endParaRPr lang="en-US" dirty="0"/>
          </a:p>
        </p:txBody>
      </p:sp>
    </p:spTree>
    <p:extLst>
      <p:ext uri="{BB962C8B-B14F-4D97-AF65-F5344CB8AC3E}">
        <p14:creationId xmlns:p14="http://schemas.microsoft.com/office/powerpoint/2010/main" val="269606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 Encoding</a:t>
            </a:r>
          </a:p>
        </p:txBody>
      </p:sp>
      <p:sp>
        <p:nvSpPr>
          <p:cNvPr id="3" name="Content Placeholder 2"/>
          <p:cNvSpPr>
            <a:spLocks noGrp="1"/>
          </p:cNvSpPr>
          <p:nvPr>
            <p:ph sz="quarter" idx="11"/>
          </p:nvPr>
        </p:nvSpPr>
        <p:spPr>
          <a:xfrm>
            <a:off x="342900" y="1276710"/>
            <a:ext cx="8458200" cy="1507130"/>
          </a:xfrm>
        </p:spPr>
        <p:txBody>
          <a:bodyPr/>
          <a:lstStyle/>
          <a:p>
            <a:r>
              <a:rPr lang="en-US" dirty="0"/>
              <a:t>ASCII.</a:t>
            </a:r>
          </a:p>
          <a:p>
            <a:pPr lvl="1"/>
            <a:r>
              <a:rPr lang="en-US" dirty="0"/>
              <a:t>American Standard Code for Information Interchange.</a:t>
            </a:r>
          </a:p>
          <a:p>
            <a:pPr lvl="1"/>
            <a:r>
              <a:rPr lang="en-US" dirty="0"/>
              <a:t>Used by personal computers.</a:t>
            </a:r>
          </a:p>
        </p:txBody>
      </p:sp>
      <p:sp>
        <p:nvSpPr>
          <p:cNvPr id="4" name="Content Placeholder 3"/>
          <p:cNvSpPr>
            <a:spLocks noGrp="1"/>
          </p:cNvSpPr>
          <p:nvPr>
            <p:ph sz="quarter" idx="14"/>
          </p:nvPr>
        </p:nvSpPr>
        <p:spPr>
          <a:xfrm>
            <a:off x="342900" y="2885440"/>
            <a:ext cx="8458200" cy="1463040"/>
          </a:xfrm>
        </p:spPr>
        <p:txBody>
          <a:bodyPr>
            <a:normAutofit/>
          </a:bodyPr>
          <a:lstStyle/>
          <a:p>
            <a:r>
              <a:rPr lang="en-US" dirty="0"/>
              <a:t>EBCDIC.</a:t>
            </a:r>
          </a:p>
          <a:p>
            <a:pPr lvl="1"/>
            <a:r>
              <a:rPr lang="en-US" dirty="0"/>
              <a:t>Extended Binary coded Decimal Interchange Code.</a:t>
            </a:r>
          </a:p>
          <a:p>
            <a:pPr lvl="1"/>
            <a:r>
              <a:rPr lang="en-US" dirty="0"/>
              <a:t>Used by mainframe computers.</a:t>
            </a:r>
          </a:p>
        </p:txBody>
      </p:sp>
      <p:sp>
        <p:nvSpPr>
          <p:cNvPr id="5" name="Content Placeholder 4"/>
          <p:cNvSpPr>
            <a:spLocks noGrp="1"/>
          </p:cNvSpPr>
          <p:nvPr>
            <p:ph sz="quarter" idx="15"/>
          </p:nvPr>
        </p:nvSpPr>
        <p:spPr>
          <a:xfrm>
            <a:off x="342900" y="4450080"/>
            <a:ext cx="8458200" cy="1950720"/>
          </a:xfrm>
        </p:spPr>
        <p:txBody>
          <a:bodyPr>
            <a:normAutofit/>
          </a:bodyPr>
          <a:lstStyle/>
          <a:p>
            <a:r>
              <a:rPr lang="en-US" dirty="0"/>
              <a:t>Unicode.</a:t>
            </a:r>
          </a:p>
          <a:p>
            <a:pPr lvl="1"/>
            <a:r>
              <a:rPr lang="en-US" dirty="0"/>
              <a:t>New encoding due to explosion of the Internet.</a:t>
            </a:r>
          </a:p>
          <a:p>
            <a:pPr lvl="1"/>
            <a:r>
              <a:rPr lang="en-US" dirty="0"/>
              <a:t>Can be written in U</a:t>
            </a:r>
            <a:r>
              <a:rPr lang="en-US" sz="100" dirty="0"/>
              <a:t> </a:t>
            </a:r>
            <a:r>
              <a:rPr lang="en-US" dirty="0"/>
              <a:t>T</a:t>
            </a:r>
            <a:r>
              <a:rPr lang="en-US" sz="100" dirty="0"/>
              <a:t> </a:t>
            </a:r>
            <a:r>
              <a:rPr lang="en-US" dirty="0"/>
              <a:t>F-16 or U</a:t>
            </a:r>
            <a:r>
              <a:rPr lang="en-US" sz="100" dirty="0"/>
              <a:t> </a:t>
            </a:r>
            <a:r>
              <a:rPr lang="en-US" dirty="0"/>
              <a:t>T</a:t>
            </a:r>
            <a:r>
              <a:rPr lang="en-US" sz="100" dirty="0"/>
              <a:t> </a:t>
            </a:r>
            <a:r>
              <a:rPr lang="en-US" dirty="0"/>
              <a:t>F-8.</a:t>
            </a:r>
          </a:p>
          <a:p>
            <a:pPr lvl="1"/>
            <a:r>
              <a:rPr lang="en-US" dirty="0"/>
              <a:t>Recognized by virtually all computer systems.</a:t>
            </a:r>
          </a:p>
        </p:txBody>
      </p:sp>
      <p:sp>
        <p:nvSpPr>
          <p:cNvPr id="11" name="Slide Number Placeholder 10"/>
          <p:cNvSpPr>
            <a:spLocks noGrp="1"/>
          </p:cNvSpPr>
          <p:nvPr>
            <p:ph type="sldNum" sz="quarter" idx="10"/>
          </p:nvPr>
        </p:nvSpPr>
        <p:spPr/>
        <p:txBody>
          <a:bodyPr/>
          <a:lstStyle/>
          <a:p>
            <a:fld id="{68151E55-6873-49E2-B8D5-2F265E6F1973}" type="slidenum">
              <a:rPr lang="en-US" smtClean="0"/>
              <a:t>29</a:t>
            </a:fld>
            <a:endParaRPr lang="en-US" dirty="0"/>
          </a:p>
        </p:txBody>
      </p:sp>
    </p:spTree>
    <p:extLst>
      <p:ext uri="{BB962C8B-B14F-4D97-AF65-F5344CB8AC3E}">
        <p14:creationId xmlns:p14="http://schemas.microsoft.com/office/powerpoint/2010/main" val="3955847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1"/>
          </p:nvPr>
        </p:nvSpPr>
        <p:spPr>
          <a:xfrm>
            <a:off x="342900" y="1276710"/>
            <a:ext cx="3873500" cy="4711212"/>
          </a:xfrm>
        </p:spPr>
        <p:txBody>
          <a:bodyPr>
            <a:normAutofit/>
          </a:bodyPr>
          <a:lstStyle/>
          <a:p>
            <a:r>
              <a:rPr lang="en-US" sz="2200" dirty="0"/>
              <a:t>Speed, capacity, and flexibility determine the power of personal computers. </a:t>
            </a:r>
          </a:p>
          <a:p>
            <a:r>
              <a:rPr lang="en-US" sz="2200" dirty="0"/>
              <a:t>Knowledge of a computer’s power allows you to make good buying decisions and to determine if your current system will run new applications.</a:t>
            </a:r>
          </a:p>
          <a:p>
            <a:r>
              <a:rPr lang="en-US" sz="2200" dirty="0"/>
              <a:t>Competent end users need to understand the functionality of the basic components of the system unit.</a:t>
            </a:r>
          </a:p>
        </p:txBody>
      </p:sp>
      <p:pic>
        <p:nvPicPr>
          <p:cNvPr id="7" name="Picture 6" descr="Woman seated in chair, working on laptop to administer equipment in nearby server case."/>
          <p:cNvPicPr>
            <a:picLocks noChangeAspect="1"/>
          </p:cNvPicPr>
          <p:nvPr/>
        </p:nvPicPr>
        <p:blipFill>
          <a:blip r:embed="rId3"/>
          <a:stretch>
            <a:fillRect/>
          </a:stretch>
        </p:blipFill>
        <p:spPr>
          <a:xfrm>
            <a:off x="4367180" y="1800217"/>
            <a:ext cx="4615072" cy="3115326"/>
          </a:xfrm>
          <a:prstGeom prst="rect">
            <a:avLst/>
          </a:prstGeom>
        </p:spPr>
      </p:pic>
      <p:sp>
        <p:nvSpPr>
          <p:cNvPr id="5" name="Text Placeholder 4"/>
          <p:cNvSpPr>
            <a:spLocks noGrp="1"/>
          </p:cNvSpPr>
          <p:nvPr>
            <p:ph type="body" sz="quarter" idx="13"/>
          </p:nvPr>
        </p:nvSpPr>
        <p:spPr/>
        <p:txBody>
          <a:bodyPr/>
          <a:lstStyle/>
          <a:p>
            <a:r>
              <a:rPr lang="en-US" dirty="0"/>
              <a:t>Wave Break Media/</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3</a:t>
            </a:fld>
            <a:endParaRPr lang="en-US" dirty="0"/>
          </a:p>
        </p:txBody>
      </p:sp>
    </p:spTree>
    <p:extLst>
      <p:ext uri="{BB962C8B-B14F-4D97-AF65-F5344CB8AC3E}">
        <p14:creationId xmlns:p14="http://schemas.microsoft.com/office/powerpoint/2010/main" val="2415273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Careers in I</a:t>
            </a:r>
            <a:r>
              <a:rPr lang="en-US" sz="100" dirty="0"/>
              <a:t> </a:t>
            </a:r>
            <a:r>
              <a:rPr lang="en-US" dirty="0"/>
              <a:t>T</a:t>
            </a:r>
          </a:p>
        </p:txBody>
      </p:sp>
      <p:sp>
        <p:nvSpPr>
          <p:cNvPr id="3" name="Content Placeholder 2"/>
          <p:cNvSpPr>
            <a:spLocks noGrp="1"/>
          </p:cNvSpPr>
          <p:nvPr>
            <p:ph sz="quarter" idx="11"/>
          </p:nvPr>
        </p:nvSpPr>
        <p:spPr>
          <a:xfrm>
            <a:off x="342900" y="1276710"/>
            <a:ext cx="4086860" cy="2850713"/>
          </a:xfrm>
        </p:spPr>
        <p:txBody>
          <a:bodyPr>
            <a:normAutofit lnSpcReduction="10000"/>
          </a:bodyPr>
          <a:lstStyle/>
          <a:p>
            <a:r>
              <a:rPr lang="en-US" dirty="0"/>
              <a:t>Computer technicians repair and install computer components and systems.</a:t>
            </a:r>
          </a:p>
          <a:p>
            <a:r>
              <a:rPr lang="en-US" dirty="0"/>
              <a:t>Employers look for:</a:t>
            </a:r>
          </a:p>
          <a:p>
            <a:pPr lvl="1"/>
            <a:r>
              <a:rPr lang="en-US" dirty="0"/>
              <a:t>Certification or associate’s degree in computer repair.</a:t>
            </a:r>
          </a:p>
          <a:p>
            <a:pPr lvl="1"/>
            <a:r>
              <a:rPr lang="en-US" dirty="0"/>
              <a:t>Communication skills.</a:t>
            </a:r>
          </a:p>
        </p:txBody>
      </p:sp>
      <p:sp>
        <p:nvSpPr>
          <p:cNvPr id="4" name="Content Placeholder 3"/>
          <p:cNvSpPr>
            <a:spLocks noGrp="1"/>
          </p:cNvSpPr>
          <p:nvPr>
            <p:ph sz="quarter" idx="14"/>
          </p:nvPr>
        </p:nvSpPr>
        <p:spPr>
          <a:xfrm>
            <a:off x="342899" y="4187057"/>
            <a:ext cx="4229101" cy="2385137"/>
          </a:xfrm>
        </p:spPr>
        <p:txBody>
          <a:bodyPr>
            <a:noAutofit/>
          </a:bodyPr>
          <a:lstStyle/>
          <a:p>
            <a:r>
              <a:rPr lang="en-US" dirty="0"/>
              <a:t>Continued education is required.</a:t>
            </a:r>
          </a:p>
          <a:p>
            <a:r>
              <a:rPr lang="en-US" dirty="0"/>
              <a:t>Computer technicians can expect to earn an annual salary from approximately $27,000 to $58,000.</a:t>
            </a:r>
          </a:p>
        </p:txBody>
      </p:sp>
      <p:pic>
        <p:nvPicPr>
          <p:cNvPr id="8" name="Picture 7" descr="Woman seated in chair, working on laptop to administer equipment in nearby server case."/>
          <p:cNvPicPr>
            <a:picLocks noChangeAspect="1"/>
          </p:cNvPicPr>
          <p:nvPr/>
        </p:nvPicPr>
        <p:blipFill>
          <a:blip r:embed="rId3"/>
          <a:stretch>
            <a:fillRect/>
          </a:stretch>
        </p:blipFill>
        <p:spPr>
          <a:xfrm>
            <a:off x="4871647" y="1555797"/>
            <a:ext cx="3846355" cy="2571626"/>
          </a:xfrm>
          <a:prstGeom prst="rect">
            <a:avLst/>
          </a:prstGeom>
        </p:spPr>
      </p:pic>
      <p:sp>
        <p:nvSpPr>
          <p:cNvPr id="6" name="Text Placeholder 5"/>
          <p:cNvSpPr>
            <a:spLocks noGrp="1"/>
          </p:cNvSpPr>
          <p:nvPr>
            <p:ph type="body" sz="quarter" idx="13"/>
          </p:nvPr>
        </p:nvSpPr>
        <p:spPr/>
        <p:txBody>
          <a:bodyPr/>
          <a:lstStyle/>
          <a:p>
            <a:pPr algn="r"/>
            <a:r>
              <a:rPr lang="en-US" dirty="0"/>
              <a:t>Wave Break Media/</a:t>
            </a:r>
            <a:r>
              <a:rPr lang="en-US" dirty="0" err="1"/>
              <a:t>Shutterstock</a:t>
            </a:r>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30</a:t>
            </a:fld>
            <a:endParaRPr lang="en-US" dirty="0"/>
          </a:p>
        </p:txBody>
      </p:sp>
    </p:spTree>
    <p:extLst>
      <p:ext uri="{BB962C8B-B14F-4D97-AF65-F5344CB8AC3E}">
        <p14:creationId xmlns:p14="http://schemas.microsoft.com/office/powerpoint/2010/main" val="1139153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to the Future</a:t>
            </a:r>
          </a:p>
        </p:txBody>
      </p:sp>
      <p:sp>
        <p:nvSpPr>
          <p:cNvPr id="3" name="Content Placeholder 2"/>
          <p:cNvSpPr>
            <a:spLocks noGrp="1"/>
          </p:cNvSpPr>
          <p:nvPr>
            <p:ph sz="quarter" idx="11"/>
          </p:nvPr>
        </p:nvSpPr>
        <p:spPr>
          <a:xfrm>
            <a:off x="342900" y="1276709"/>
            <a:ext cx="8458200" cy="1049931"/>
          </a:xfrm>
        </p:spPr>
        <p:txBody>
          <a:bodyPr/>
          <a:lstStyle/>
          <a:p>
            <a:r>
              <a:rPr lang="en-US" dirty="0"/>
              <a:t>Brain-Computer Interfaces.</a:t>
            </a:r>
          </a:p>
          <a:p>
            <a:r>
              <a:rPr lang="en-US" dirty="0"/>
              <a:t>May soon be able to image all the brain’s electrical impulses.</a:t>
            </a:r>
          </a:p>
        </p:txBody>
      </p:sp>
      <p:pic>
        <p:nvPicPr>
          <p:cNvPr id="7" name="Picture 6" descr="Detail rendering of human eye with hologram shapes aligned around the iris to show an interaction between the body and future technology."/>
          <p:cNvPicPr>
            <a:picLocks noChangeAspect="1"/>
          </p:cNvPicPr>
          <p:nvPr/>
        </p:nvPicPr>
        <p:blipFill>
          <a:blip r:embed="rId3"/>
          <a:stretch>
            <a:fillRect/>
          </a:stretch>
        </p:blipFill>
        <p:spPr>
          <a:xfrm>
            <a:off x="1993168" y="2620113"/>
            <a:ext cx="5157663" cy="3487214"/>
          </a:xfrm>
          <a:prstGeom prst="rect">
            <a:avLst/>
          </a:prstGeom>
        </p:spPr>
      </p:pic>
      <p:sp>
        <p:nvSpPr>
          <p:cNvPr id="5" name="Text Placeholder 4"/>
          <p:cNvSpPr>
            <a:spLocks noGrp="1"/>
          </p:cNvSpPr>
          <p:nvPr>
            <p:ph type="body" sz="quarter" idx="13"/>
          </p:nvPr>
        </p:nvSpPr>
        <p:spPr/>
        <p:txBody>
          <a:bodyPr/>
          <a:lstStyle/>
          <a:p>
            <a:r>
              <a:rPr lang="en-US" dirty="0"/>
              <a:t>Victoria Shapiro/</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31</a:t>
            </a:fld>
            <a:endParaRPr lang="en-US" dirty="0"/>
          </a:p>
        </p:txBody>
      </p:sp>
    </p:spTree>
    <p:extLst>
      <p:ext uri="{BB962C8B-B14F-4D97-AF65-F5344CB8AC3E}">
        <p14:creationId xmlns:p14="http://schemas.microsoft.com/office/powerpoint/2010/main" val="1115146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Ended Questions</a:t>
            </a:r>
          </a:p>
        </p:txBody>
      </p:sp>
      <p:sp>
        <p:nvSpPr>
          <p:cNvPr id="3" name="Content Placeholder 2"/>
          <p:cNvSpPr>
            <a:spLocks noGrp="1"/>
          </p:cNvSpPr>
          <p:nvPr>
            <p:ph sz="quarter" idx="11"/>
          </p:nvPr>
        </p:nvSpPr>
        <p:spPr>
          <a:xfrm>
            <a:off x="342900" y="1276709"/>
            <a:ext cx="8458200" cy="5205371"/>
          </a:xfrm>
        </p:spPr>
        <p:txBody>
          <a:bodyPr>
            <a:normAutofit/>
          </a:bodyPr>
          <a:lstStyle/>
          <a:p>
            <a:pPr marL="402336" indent="-402336">
              <a:buFont typeface="+mj-lt"/>
              <a:buAutoNum type="arabicPeriod"/>
            </a:pPr>
            <a:r>
              <a:rPr lang="en-US" sz="2000" dirty="0"/>
              <a:t>Describe the five most common types of personal computers.</a:t>
            </a:r>
          </a:p>
          <a:p>
            <a:pPr marL="402336" indent="-402336">
              <a:buFont typeface="+mj-lt"/>
              <a:buAutoNum type="arabicPeriod"/>
            </a:pPr>
            <a:r>
              <a:rPr lang="en-US" sz="2000" dirty="0"/>
              <a:t>Describe system boards including sockets, chips, chip carriers, slots, and bus lines.</a:t>
            </a:r>
          </a:p>
          <a:p>
            <a:pPr marL="402336" indent="-402336">
              <a:buFont typeface="+mj-lt"/>
              <a:buAutoNum type="arabicPeriod"/>
            </a:pPr>
            <a:r>
              <a:rPr lang="en-US" sz="2000" dirty="0"/>
              <a:t>Discuss microprocessor components, chips, and specialty processors.</a:t>
            </a:r>
          </a:p>
          <a:p>
            <a:pPr marL="402336" indent="-402336">
              <a:buFont typeface="+mj-lt"/>
              <a:buAutoNum type="arabicPeriod"/>
            </a:pPr>
            <a:r>
              <a:rPr lang="en-US" sz="2000" dirty="0"/>
              <a:t>Define computer memory, including RAM, ROM, and flash memory.</a:t>
            </a:r>
          </a:p>
          <a:p>
            <a:pPr marL="402336" indent="-402336">
              <a:buFont typeface="+mj-lt"/>
              <a:buAutoNum type="arabicPeriod"/>
            </a:pPr>
            <a:r>
              <a:rPr lang="en-US" sz="2000" dirty="0"/>
              <a:t>Define expansion slots, cards (including graphics cards), network interface cards, wireless network cards, and S D cards.</a:t>
            </a:r>
          </a:p>
          <a:p>
            <a:pPr marL="402336" indent="-402336">
              <a:buFont typeface="+mj-lt"/>
              <a:buAutoNum type="arabicPeriod"/>
            </a:pPr>
            <a:r>
              <a:rPr lang="en-US" sz="2000" dirty="0"/>
              <a:t>Describe bus lines, bus width, system bus, and expansion bus.</a:t>
            </a:r>
          </a:p>
          <a:p>
            <a:pPr marL="402336" indent="-402336">
              <a:buFont typeface="+mj-lt"/>
              <a:buAutoNum type="arabicPeriod"/>
            </a:pPr>
            <a:r>
              <a:rPr lang="en-US" sz="2000" dirty="0"/>
              <a:t>Define ports including standard and specialized ports. Give examples of each.</a:t>
            </a:r>
          </a:p>
          <a:p>
            <a:pPr marL="402336" indent="-402336">
              <a:buFont typeface="+mj-lt"/>
              <a:buAutoNum type="arabicPeriod"/>
            </a:pPr>
            <a:r>
              <a:rPr lang="en-US" sz="2000" dirty="0"/>
              <a:t>Describe power supply including power supply units and A</a:t>
            </a:r>
            <a:r>
              <a:rPr lang="en-US" sz="100" dirty="0"/>
              <a:t> </a:t>
            </a:r>
            <a:r>
              <a:rPr lang="en-US" sz="2000" dirty="0"/>
              <a:t>C adapters.</a:t>
            </a:r>
          </a:p>
          <a:p>
            <a:pPr marL="402336" indent="-402336">
              <a:buFont typeface="+mj-lt"/>
              <a:buAutoNum type="arabicPeriod"/>
            </a:pPr>
            <a:r>
              <a:rPr lang="en-US" sz="2000" dirty="0"/>
              <a:t>Discuss electronic data and instructions.</a:t>
            </a:r>
          </a:p>
        </p:txBody>
      </p:sp>
      <p:sp>
        <p:nvSpPr>
          <p:cNvPr id="6" name="Slide Number Placeholder 5"/>
          <p:cNvSpPr>
            <a:spLocks noGrp="1"/>
          </p:cNvSpPr>
          <p:nvPr>
            <p:ph type="sldNum" sz="quarter" idx="10"/>
          </p:nvPr>
        </p:nvSpPr>
        <p:spPr/>
        <p:txBody>
          <a:bodyPr/>
          <a:lstStyle/>
          <a:p>
            <a:fld id="{68151E55-6873-49E2-B8D5-2F265E6F1973}" type="slidenum">
              <a:rPr lang="en-US" smtClean="0"/>
              <a:t>32</a:t>
            </a:fld>
            <a:endParaRPr lang="en-US" dirty="0"/>
          </a:p>
        </p:txBody>
      </p:sp>
    </p:spTree>
    <p:extLst>
      <p:ext uri="{BB962C8B-B14F-4D97-AF65-F5344CB8AC3E}">
        <p14:creationId xmlns:p14="http://schemas.microsoft.com/office/powerpoint/2010/main" val="2793000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92C4D4-C867-4E2F-BF62-33A518B42728}"/>
              </a:ext>
            </a:extLst>
          </p:cNvPr>
          <p:cNvSpPr>
            <a:spLocks noGrp="1"/>
          </p:cNvSpPr>
          <p:nvPr>
            <p:ph type="title"/>
          </p:nvPr>
        </p:nvSpPr>
        <p:spPr/>
        <p:txBody>
          <a:bodyPr/>
          <a:lstStyle/>
          <a:p>
            <a:r>
              <a:rPr lang="en-US" dirty="0"/>
              <a:t>End of Main Content</a:t>
            </a:r>
          </a:p>
        </p:txBody>
      </p:sp>
      <p:sp>
        <p:nvSpPr>
          <p:cNvPr id="4" name="Content Placeholder 3">
            <a:extLst>
              <a:ext uri="{FF2B5EF4-FFF2-40B4-BE49-F238E27FC236}">
                <a16:creationId xmlns:a16="http://schemas.microsoft.com/office/drawing/2014/main" id="{2AAE7BB7-8AAC-4997-A2E0-E359554D7833}"/>
              </a:ext>
            </a:extLst>
          </p:cNvPr>
          <p:cNvSpPr>
            <a:spLocks noGrp="1"/>
          </p:cNvSpPr>
          <p:nvPr>
            <p:ph sz="quarter" idx="10"/>
          </p:nvPr>
        </p:nvSpPr>
        <p:spPr>
          <a:xfrm>
            <a:off x="-83129" y="6551618"/>
            <a:ext cx="9277005" cy="232133"/>
          </a:xfrm>
        </p:spPr>
        <p:txBody>
          <a:bodyPr/>
          <a:lstStyle/>
          <a:p>
            <a:pPr algn="ctr"/>
            <a:r>
              <a:rPr lang="en-US" sz="1200" noProof="1">
                <a:latin typeface="Arial" panose="020B0604020202020204" pitchFamily="34" charset="0"/>
                <a:cs typeface="Arial" panose="020B0604020202020204" pitchFamily="34" charset="0"/>
              </a:rPr>
              <a:t>© McGraw Hill LLC. All rights reserved. No reproduction or distribution without the prior written consent of McGraw Hill LLC.</a:t>
            </a:r>
          </a:p>
        </p:txBody>
      </p:sp>
    </p:spTree>
    <p:extLst>
      <p:ext uri="{BB962C8B-B14F-4D97-AF65-F5344CB8AC3E}">
        <p14:creationId xmlns:p14="http://schemas.microsoft.com/office/powerpoint/2010/main" val="1080484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Unit Basics</a:t>
            </a:r>
          </a:p>
        </p:txBody>
      </p:sp>
      <p:sp>
        <p:nvSpPr>
          <p:cNvPr id="3" name="Content Placeholder 2"/>
          <p:cNvSpPr>
            <a:spLocks noGrp="1"/>
          </p:cNvSpPr>
          <p:nvPr>
            <p:ph sz="quarter" idx="11"/>
          </p:nvPr>
        </p:nvSpPr>
        <p:spPr>
          <a:xfrm>
            <a:off x="342900" y="1276709"/>
            <a:ext cx="8458200" cy="1364891"/>
          </a:xfrm>
        </p:spPr>
        <p:txBody>
          <a:bodyPr/>
          <a:lstStyle/>
          <a:p>
            <a:r>
              <a:rPr lang="en-US" dirty="0"/>
              <a:t>Container that houses most of the electronic components that make up a computer system.</a:t>
            </a:r>
          </a:p>
          <a:p>
            <a:pPr lvl="1"/>
            <a:r>
              <a:rPr lang="en-US" dirty="0"/>
              <a:t>System Chassis.</a:t>
            </a:r>
          </a:p>
        </p:txBody>
      </p:sp>
      <p:sp>
        <p:nvSpPr>
          <p:cNvPr id="4" name="Content Placeholder 3"/>
          <p:cNvSpPr>
            <a:spLocks noGrp="1"/>
          </p:cNvSpPr>
          <p:nvPr>
            <p:ph sz="quarter" idx="14"/>
          </p:nvPr>
        </p:nvSpPr>
        <p:spPr>
          <a:xfrm>
            <a:off x="342900" y="2811463"/>
            <a:ext cx="8458200" cy="3599497"/>
          </a:xfrm>
        </p:spPr>
        <p:txBody>
          <a:bodyPr/>
          <a:lstStyle/>
          <a:p>
            <a:r>
              <a:rPr lang="en-US" dirty="0"/>
              <a:t>Personal Computer - Most widely used type of computer.</a:t>
            </a:r>
          </a:p>
          <a:p>
            <a:r>
              <a:rPr lang="en-US" dirty="0"/>
              <a:t>Five most common types.</a:t>
            </a:r>
          </a:p>
          <a:p>
            <a:pPr lvl="1"/>
            <a:r>
              <a:rPr lang="en-US" dirty="0"/>
              <a:t>Smartphones.</a:t>
            </a:r>
          </a:p>
          <a:p>
            <a:pPr lvl="1"/>
            <a:r>
              <a:rPr lang="en-US" dirty="0"/>
              <a:t>Tablets.</a:t>
            </a:r>
          </a:p>
          <a:p>
            <a:pPr lvl="1"/>
            <a:r>
              <a:rPr lang="en-US" dirty="0"/>
              <a:t>Laptops.</a:t>
            </a:r>
          </a:p>
          <a:p>
            <a:pPr lvl="1"/>
            <a:r>
              <a:rPr lang="en-US" dirty="0"/>
              <a:t>Desktops.</a:t>
            </a:r>
          </a:p>
          <a:p>
            <a:pPr lvl="1"/>
            <a:r>
              <a:rPr lang="en-US" dirty="0"/>
              <a:t>Wearable Computers.</a:t>
            </a:r>
          </a:p>
        </p:txBody>
      </p:sp>
      <p:sp>
        <p:nvSpPr>
          <p:cNvPr id="7" name="Slide Number Placeholder 6"/>
          <p:cNvSpPr>
            <a:spLocks noGrp="1"/>
          </p:cNvSpPr>
          <p:nvPr>
            <p:ph type="sldNum" sz="quarter" idx="10"/>
          </p:nvPr>
        </p:nvSpPr>
        <p:spPr/>
        <p:txBody>
          <a:bodyPr/>
          <a:lstStyle/>
          <a:p>
            <a:fld id="{68151E55-6873-49E2-B8D5-2F265E6F1973}" type="slidenum">
              <a:rPr lang="en-US" smtClean="0"/>
              <a:t>4</a:t>
            </a:fld>
            <a:endParaRPr lang="en-US" dirty="0"/>
          </a:p>
        </p:txBody>
      </p:sp>
    </p:spTree>
    <p:extLst>
      <p:ext uri="{BB962C8B-B14F-4D97-AF65-F5344CB8AC3E}">
        <p14:creationId xmlns:p14="http://schemas.microsoft.com/office/powerpoint/2010/main" val="3992992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IT Work for You ~ Gaming</a:t>
            </a:r>
          </a:p>
        </p:txBody>
      </p:sp>
      <p:sp>
        <p:nvSpPr>
          <p:cNvPr id="3" name="Content Placeholder 2"/>
          <p:cNvSpPr>
            <a:spLocks noGrp="1"/>
          </p:cNvSpPr>
          <p:nvPr>
            <p:ph sz="quarter" idx="11"/>
          </p:nvPr>
        </p:nvSpPr>
        <p:spPr>
          <a:xfrm>
            <a:off x="342901" y="1276709"/>
            <a:ext cx="2684780" cy="4971691"/>
          </a:xfrm>
        </p:spPr>
        <p:txBody>
          <a:bodyPr/>
          <a:lstStyle/>
          <a:p>
            <a:r>
              <a:rPr lang="en-US" dirty="0"/>
              <a:t>Mobile gaming.</a:t>
            </a:r>
          </a:p>
          <a:p>
            <a:r>
              <a:rPr lang="en-US" dirty="0"/>
              <a:t>Console gaming.</a:t>
            </a:r>
          </a:p>
          <a:p>
            <a:r>
              <a:rPr lang="en-US" dirty="0"/>
              <a:t>P</a:t>
            </a:r>
            <a:r>
              <a:rPr lang="en-US" sz="100" baseline="0" dirty="0"/>
              <a:t> </a:t>
            </a:r>
            <a:r>
              <a:rPr lang="en-US" dirty="0"/>
              <a:t>C gaming.</a:t>
            </a:r>
          </a:p>
        </p:txBody>
      </p:sp>
      <p:pic>
        <p:nvPicPr>
          <p:cNvPr id="7" name="Picture 6" descr="Sony's PlayStation VR hand controllers with PlayStation VR headset."/>
          <p:cNvPicPr>
            <a:picLocks noChangeAspect="1"/>
          </p:cNvPicPr>
          <p:nvPr/>
        </p:nvPicPr>
        <p:blipFill>
          <a:blip r:embed="rId3"/>
          <a:stretch>
            <a:fillRect/>
          </a:stretch>
        </p:blipFill>
        <p:spPr>
          <a:xfrm>
            <a:off x="3399576" y="1692686"/>
            <a:ext cx="5401524" cy="3633531"/>
          </a:xfrm>
          <a:prstGeom prst="rect">
            <a:avLst/>
          </a:prstGeom>
        </p:spPr>
      </p:pic>
      <p:sp>
        <p:nvSpPr>
          <p:cNvPr id="5" name="Text Placeholder 4"/>
          <p:cNvSpPr>
            <a:spLocks noGrp="1"/>
          </p:cNvSpPr>
          <p:nvPr>
            <p:ph type="body" sz="quarter" idx="13"/>
          </p:nvPr>
        </p:nvSpPr>
        <p:spPr/>
        <p:txBody>
          <a:bodyPr/>
          <a:lstStyle/>
          <a:p>
            <a:r>
              <a:rPr lang="en-US" dirty="0"/>
              <a:t>Kazuo </a:t>
            </a:r>
            <a:r>
              <a:rPr lang="en-US" dirty="0" err="1"/>
              <a:t>Horiike</a:t>
            </a:r>
            <a:r>
              <a:rPr lang="en-US" dirty="0"/>
              <a:t>/</a:t>
            </a:r>
            <a:r>
              <a:rPr lang="en-US" dirty="0" err="1"/>
              <a:t>Jiji</a:t>
            </a:r>
            <a:r>
              <a:rPr lang="en-US" dirty="0"/>
              <a:t> Press/Newscom</a:t>
            </a:r>
          </a:p>
        </p:txBody>
      </p:sp>
      <p:sp>
        <p:nvSpPr>
          <p:cNvPr id="6" name="Slide Number Placeholder 5"/>
          <p:cNvSpPr>
            <a:spLocks noGrp="1"/>
          </p:cNvSpPr>
          <p:nvPr>
            <p:ph type="sldNum" sz="quarter" idx="10"/>
          </p:nvPr>
        </p:nvSpPr>
        <p:spPr/>
        <p:txBody>
          <a:bodyPr/>
          <a:lstStyle/>
          <a:p>
            <a:fld id="{68151E55-6873-49E2-B8D5-2F265E6F1973}" type="slidenum">
              <a:rPr lang="en-US" smtClean="0"/>
              <a:t>5</a:t>
            </a:fld>
            <a:endParaRPr lang="en-US" dirty="0"/>
          </a:p>
        </p:txBody>
      </p:sp>
    </p:spTree>
    <p:extLst>
      <p:ext uri="{BB962C8B-B14F-4D97-AF65-F5344CB8AC3E}">
        <p14:creationId xmlns:p14="http://schemas.microsoft.com/office/powerpoint/2010/main" val="181431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sp>
        <p:nvSpPr>
          <p:cNvPr id="3" name="Content Placeholder 2"/>
          <p:cNvSpPr>
            <a:spLocks noGrp="1"/>
          </p:cNvSpPr>
          <p:nvPr>
            <p:ph sz="quarter" idx="11"/>
          </p:nvPr>
        </p:nvSpPr>
        <p:spPr>
          <a:xfrm>
            <a:off x="342900" y="1276710"/>
            <a:ext cx="2857500" cy="3790746"/>
          </a:xfrm>
        </p:spPr>
        <p:txBody>
          <a:bodyPr/>
          <a:lstStyle/>
          <a:p>
            <a:r>
              <a:rPr lang="en-US" dirty="0"/>
              <a:t>Although all devices come in many shapes and sizes they have similarities such as.</a:t>
            </a:r>
          </a:p>
          <a:p>
            <a:pPr lvl="1"/>
            <a:r>
              <a:rPr lang="en-US" dirty="0"/>
              <a:t>System boards.</a:t>
            </a:r>
          </a:p>
          <a:p>
            <a:pPr lvl="1"/>
            <a:r>
              <a:rPr lang="en-US" dirty="0"/>
              <a:t>Microprocessors.</a:t>
            </a:r>
          </a:p>
          <a:p>
            <a:pPr lvl="1"/>
            <a:r>
              <a:rPr lang="en-US" dirty="0"/>
              <a:t>Memory.</a:t>
            </a:r>
          </a:p>
        </p:txBody>
      </p:sp>
      <p:pic>
        <p:nvPicPr>
          <p:cNvPr id="7" name="Picture 6" descr="Mobile phone dismantled to show the components."/>
          <p:cNvPicPr>
            <a:picLocks noChangeAspect="1"/>
          </p:cNvPicPr>
          <p:nvPr/>
        </p:nvPicPr>
        <p:blipFill>
          <a:blip r:embed="rId3"/>
          <a:stretch>
            <a:fillRect/>
          </a:stretch>
        </p:blipFill>
        <p:spPr>
          <a:xfrm>
            <a:off x="3586369" y="1276709"/>
            <a:ext cx="2560542" cy="1749704"/>
          </a:xfrm>
          <a:prstGeom prst="rect">
            <a:avLst/>
          </a:prstGeom>
        </p:spPr>
      </p:pic>
      <p:pic>
        <p:nvPicPr>
          <p:cNvPr id="10" name="Picture 9" descr="Laptop computer with the keyboard panel and frame around the monitor removed to show the internal components."/>
          <p:cNvPicPr>
            <a:picLocks noChangeAspect="1"/>
          </p:cNvPicPr>
          <p:nvPr/>
        </p:nvPicPr>
        <p:blipFill>
          <a:blip r:embed="rId4"/>
          <a:stretch>
            <a:fillRect/>
          </a:stretch>
        </p:blipFill>
        <p:spPr>
          <a:xfrm>
            <a:off x="6636832" y="1276709"/>
            <a:ext cx="2164268" cy="1798476"/>
          </a:xfrm>
          <a:prstGeom prst="rect">
            <a:avLst/>
          </a:prstGeom>
        </p:spPr>
      </p:pic>
      <p:pic>
        <p:nvPicPr>
          <p:cNvPr id="8" name="Picture 7" descr="Tablet device dismantled to show the internal components and circuitboard."/>
          <p:cNvPicPr>
            <a:picLocks noChangeAspect="1"/>
          </p:cNvPicPr>
          <p:nvPr/>
        </p:nvPicPr>
        <p:blipFill>
          <a:blip r:embed="rId5"/>
          <a:stretch>
            <a:fillRect/>
          </a:stretch>
        </p:blipFill>
        <p:spPr>
          <a:xfrm>
            <a:off x="3586369" y="3248457"/>
            <a:ext cx="2560542" cy="1597290"/>
          </a:xfrm>
          <a:prstGeom prst="rect">
            <a:avLst/>
          </a:prstGeom>
        </p:spPr>
      </p:pic>
      <p:pic>
        <p:nvPicPr>
          <p:cNvPr id="9" name="Picture 8" descr="smartwatch with outer casing removed to display the internal components."/>
          <p:cNvPicPr>
            <a:picLocks noChangeAspect="1"/>
          </p:cNvPicPr>
          <p:nvPr/>
        </p:nvPicPr>
        <p:blipFill>
          <a:blip r:embed="rId6"/>
          <a:stretch>
            <a:fillRect/>
          </a:stretch>
        </p:blipFill>
        <p:spPr>
          <a:xfrm>
            <a:off x="3586369" y="5240492"/>
            <a:ext cx="2560542" cy="883997"/>
          </a:xfrm>
          <a:prstGeom prst="rect">
            <a:avLst/>
          </a:prstGeom>
        </p:spPr>
      </p:pic>
      <p:pic>
        <p:nvPicPr>
          <p:cNvPr id="11" name="Picture 10" descr="Desktop computer tower unit's side panel casing removed to display the internal components."/>
          <p:cNvPicPr>
            <a:picLocks noChangeAspect="1"/>
          </p:cNvPicPr>
          <p:nvPr/>
        </p:nvPicPr>
        <p:blipFill>
          <a:blip r:embed="rId7"/>
          <a:stretch>
            <a:fillRect/>
          </a:stretch>
        </p:blipFill>
        <p:spPr>
          <a:xfrm>
            <a:off x="6636832" y="3512199"/>
            <a:ext cx="2377646" cy="2304488"/>
          </a:xfrm>
          <a:prstGeom prst="rect">
            <a:avLst/>
          </a:prstGeom>
        </p:spPr>
      </p:pic>
      <p:sp>
        <p:nvSpPr>
          <p:cNvPr id="5" name="Text Placeholder 4"/>
          <p:cNvSpPr>
            <a:spLocks noGrp="1"/>
          </p:cNvSpPr>
          <p:nvPr>
            <p:ph type="body" sz="quarter" idx="13"/>
          </p:nvPr>
        </p:nvSpPr>
        <p:spPr/>
        <p:txBody>
          <a:bodyPr/>
          <a:lstStyle/>
          <a:p>
            <a:r>
              <a:rPr lang="en-US" sz="400" dirty="0"/>
              <a:t>Cell phone: Source: Reprinted with permission from </a:t>
            </a:r>
            <a:r>
              <a:rPr lang="en-US" sz="400" dirty="0" err="1"/>
              <a:t>iFixit</a:t>
            </a:r>
            <a:r>
              <a:rPr lang="en-US" sz="400" dirty="0"/>
              <a:t>; Tablet: Source: Reprinted with permission from </a:t>
            </a:r>
            <a:r>
              <a:rPr lang="en-US" sz="400" dirty="0" err="1"/>
              <a:t>iFixit</a:t>
            </a:r>
            <a:r>
              <a:rPr lang="en-US" sz="400" dirty="0"/>
              <a:t>; Wearable: Source: Bill </a:t>
            </a:r>
            <a:r>
              <a:rPr lang="en-US" sz="400" dirty="0" err="1"/>
              <a:t>Detwiler</a:t>
            </a:r>
            <a:r>
              <a:rPr lang="en-US" sz="400" dirty="0"/>
              <a:t>/ </a:t>
            </a:r>
            <a:r>
              <a:rPr lang="en-US" sz="400" dirty="0" err="1"/>
              <a:t>TechRepublic</a:t>
            </a:r>
            <a:r>
              <a:rPr lang="en-US" sz="400" dirty="0"/>
              <a:t>. Used with permission of TechRepublic.com Copyright©2019. All rights reserved; Laptop: Source: Bill </a:t>
            </a:r>
            <a:r>
              <a:rPr lang="en-US" sz="400" dirty="0" err="1"/>
              <a:t>Detwiler</a:t>
            </a:r>
            <a:r>
              <a:rPr lang="en-US" sz="400" dirty="0"/>
              <a:t>/</a:t>
            </a:r>
            <a:r>
              <a:rPr lang="en-US" sz="400" dirty="0" err="1"/>
              <a:t>TechRepublic</a:t>
            </a:r>
            <a:r>
              <a:rPr lang="en-US" sz="400" dirty="0"/>
              <a:t>. Used with permission of TechRepublic.com Copyright©2019. All rights reserved; Desktop: </a:t>
            </a:r>
            <a:r>
              <a:rPr lang="en-US" sz="400" dirty="0" err="1"/>
              <a:t>Godfried</a:t>
            </a:r>
            <a:r>
              <a:rPr lang="en-US" sz="400" dirty="0"/>
              <a:t> Edelman/</a:t>
            </a:r>
            <a:r>
              <a:rPr lang="en-US" sz="400" dirty="0" err="1"/>
              <a:t>iStock</a:t>
            </a:r>
            <a:r>
              <a:rPr lang="en-US" sz="400" dirty="0"/>
              <a:t>/ Getty Images </a:t>
            </a:r>
          </a:p>
        </p:txBody>
      </p:sp>
      <p:sp>
        <p:nvSpPr>
          <p:cNvPr id="6" name="Slide Number Placeholder 5"/>
          <p:cNvSpPr>
            <a:spLocks noGrp="1"/>
          </p:cNvSpPr>
          <p:nvPr>
            <p:ph type="sldNum" sz="quarter" idx="10"/>
          </p:nvPr>
        </p:nvSpPr>
        <p:spPr/>
        <p:txBody>
          <a:bodyPr/>
          <a:lstStyle/>
          <a:p>
            <a:fld id="{68151E55-6873-49E2-B8D5-2F265E6F1973}" type="slidenum">
              <a:rPr lang="en-US" smtClean="0"/>
              <a:t>6</a:t>
            </a:fld>
            <a:endParaRPr lang="en-US" dirty="0"/>
          </a:p>
        </p:txBody>
      </p:sp>
    </p:spTree>
    <p:extLst>
      <p:ext uri="{BB962C8B-B14F-4D97-AF65-F5344CB8AC3E}">
        <p14:creationId xmlns:p14="http://schemas.microsoft.com/office/powerpoint/2010/main" val="221895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Board</a:t>
            </a:r>
          </a:p>
        </p:txBody>
      </p:sp>
      <p:sp>
        <p:nvSpPr>
          <p:cNvPr id="3" name="Content Placeholder 2"/>
          <p:cNvSpPr>
            <a:spLocks noGrp="1"/>
          </p:cNvSpPr>
          <p:nvPr>
            <p:ph sz="quarter" idx="11"/>
          </p:nvPr>
        </p:nvSpPr>
        <p:spPr>
          <a:xfrm>
            <a:off x="342900" y="1276709"/>
            <a:ext cx="8458200" cy="2553611"/>
          </a:xfrm>
        </p:spPr>
        <p:txBody>
          <a:bodyPr>
            <a:normAutofit/>
          </a:bodyPr>
          <a:lstStyle/>
          <a:p>
            <a:r>
              <a:rPr lang="en-US" sz="2200" dirty="0"/>
              <a:t>System board, also known as the main board or motherboard, controls communication for the entire computer system.</a:t>
            </a:r>
          </a:p>
          <a:p>
            <a:r>
              <a:rPr lang="en-US" sz="2200" dirty="0"/>
              <a:t>All components and devices connect to the system board.</a:t>
            </a:r>
          </a:p>
          <a:p>
            <a:r>
              <a:rPr lang="en-US" sz="2200" dirty="0"/>
              <a:t>Data path and traffic monitor.</a:t>
            </a:r>
          </a:p>
          <a:p>
            <a:pPr lvl="1"/>
            <a:r>
              <a:rPr lang="en-US" sz="2200" dirty="0"/>
              <a:t>Allows various components to communication efficiently with one another.</a:t>
            </a:r>
          </a:p>
        </p:txBody>
      </p:sp>
      <p:pic>
        <p:nvPicPr>
          <p:cNvPr id="7" name="Picture 6" descr="System board from a desktop computer."/>
          <p:cNvPicPr>
            <a:picLocks noChangeAspect="1"/>
          </p:cNvPicPr>
          <p:nvPr/>
        </p:nvPicPr>
        <p:blipFill>
          <a:blip r:embed="rId3"/>
          <a:stretch>
            <a:fillRect/>
          </a:stretch>
        </p:blipFill>
        <p:spPr>
          <a:xfrm>
            <a:off x="2474794" y="4052364"/>
            <a:ext cx="4194412" cy="1963082"/>
          </a:xfrm>
          <a:prstGeom prst="rect">
            <a:avLst/>
          </a:prstGeom>
        </p:spPr>
      </p:pic>
      <p:sp>
        <p:nvSpPr>
          <p:cNvPr id="5" name="Text Placeholder 4"/>
          <p:cNvSpPr>
            <a:spLocks noGrp="1"/>
          </p:cNvSpPr>
          <p:nvPr>
            <p:ph type="body" sz="quarter" idx="13"/>
          </p:nvPr>
        </p:nvSpPr>
        <p:spPr/>
        <p:txBody>
          <a:bodyPr/>
          <a:lstStyle/>
          <a:p>
            <a:r>
              <a:rPr lang="en-US" dirty="0" err="1"/>
              <a:t>Branston</a:t>
            </a:r>
            <a:r>
              <a:rPr lang="en-US" dirty="0"/>
              <a:t>/Future/REX/</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7</a:t>
            </a:fld>
            <a:endParaRPr lang="en-US" dirty="0"/>
          </a:p>
        </p:txBody>
      </p:sp>
    </p:spTree>
    <p:extLst>
      <p:ext uri="{BB962C8B-B14F-4D97-AF65-F5344CB8AC3E}">
        <p14:creationId xmlns:p14="http://schemas.microsoft.com/office/powerpoint/2010/main" val="2940517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Sockets and Chips</a:t>
            </a:r>
          </a:p>
        </p:txBody>
      </p:sp>
      <p:sp>
        <p:nvSpPr>
          <p:cNvPr id="3" name="Content Placeholder 2"/>
          <p:cNvSpPr>
            <a:spLocks noGrp="1"/>
          </p:cNvSpPr>
          <p:nvPr>
            <p:ph sz="quarter" idx="11"/>
          </p:nvPr>
        </p:nvSpPr>
        <p:spPr>
          <a:xfrm>
            <a:off x="342900" y="1276710"/>
            <a:ext cx="4351020" cy="4629416"/>
          </a:xfrm>
        </p:spPr>
        <p:txBody>
          <a:bodyPr>
            <a:normAutofit/>
          </a:bodyPr>
          <a:lstStyle/>
          <a:p>
            <a:r>
              <a:rPr lang="en-US" sz="2200" dirty="0"/>
              <a:t>The system board contains a variety of electronic components .</a:t>
            </a:r>
          </a:p>
          <a:p>
            <a:r>
              <a:rPr lang="en-US" sz="2200" dirty="0"/>
              <a:t>Sockets – the connection point for chips.</a:t>
            </a:r>
          </a:p>
          <a:p>
            <a:r>
              <a:rPr lang="en-US" sz="2200" dirty="0"/>
              <a:t>Chips.</a:t>
            </a:r>
          </a:p>
          <a:p>
            <a:pPr lvl="1"/>
            <a:r>
              <a:rPr lang="en-US" sz="2200" dirty="0"/>
              <a:t>Tiny circuit boards etched onto squares of silicon.</a:t>
            </a:r>
          </a:p>
          <a:p>
            <a:pPr lvl="1"/>
            <a:r>
              <a:rPr lang="en-US" sz="2200" dirty="0"/>
              <a:t>Also called silicon chip, semiconductor, or integrated circuit.</a:t>
            </a:r>
          </a:p>
          <a:p>
            <a:pPr lvl="1"/>
            <a:r>
              <a:rPr lang="en-US" sz="2200" dirty="0"/>
              <a:t>Mounted on chip carriers.</a:t>
            </a:r>
          </a:p>
        </p:txBody>
      </p:sp>
      <p:pic>
        <p:nvPicPr>
          <p:cNvPr id="7" name="Picture 6" descr="Computer chip resting on the tip of a finger."/>
          <p:cNvPicPr>
            <a:picLocks noChangeAspect="1"/>
          </p:cNvPicPr>
          <p:nvPr/>
        </p:nvPicPr>
        <p:blipFill>
          <a:blip r:embed="rId3"/>
          <a:stretch>
            <a:fillRect/>
          </a:stretch>
        </p:blipFill>
        <p:spPr>
          <a:xfrm>
            <a:off x="5212971" y="1276709"/>
            <a:ext cx="2883658" cy="2450804"/>
          </a:xfrm>
          <a:prstGeom prst="rect">
            <a:avLst/>
          </a:prstGeom>
        </p:spPr>
      </p:pic>
      <p:pic>
        <p:nvPicPr>
          <p:cNvPr id="8" name="Picture 7" descr="Computer chip mounted on a chip carrier."/>
          <p:cNvPicPr>
            <a:picLocks noChangeAspect="1"/>
          </p:cNvPicPr>
          <p:nvPr/>
        </p:nvPicPr>
        <p:blipFill>
          <a:blip r:embed="rId4"/>
          <a:stretch>
            <a:fillRect/>
          </a:stretch>
        </p:blipFill>
        <p:spPr>
          <a:xfrm>
            <a:off x="5212971" y="4012115"/>
            <a:ext cx="2883658" cy="2078916"/>
          </a:xfrm>
          <a:prstGeom prst="rect">
            <a:avLst/>
          </a:prstGeom>
        </p:spPr>
      </p:pic>
      <p:sp>
        <p:nvSpPr>
          <p:cNvPr id="5" name="Text Placeholder 4"/>
          <p:cNvSpPr>
            <a:spLocks noGrp="1"/>
          </p:cNvSpPr>
          <p:nvPr>
            <p:ph type="body" sz="quarter" idx="13"/>
          </p:nvPr>
        </p:nvSpPr>
        <p:spPr/>
        <p:txBody>
          <a:bodyPr/>
          <a:lstStyle/>
          <a:p>
            <a:r>
              <a:rPr lang="en-US" dirty="0" err="1"/>
              <a:t>Lucidio</a:t>
            </a:r>
            <a:r>
              <a:rPr lang="en-US" dirty="0"/>
              <a:t> Studio </a:t>
            </a:r>
            <a:r>
              <a:rPr lang="en-US" dirty="0" err="1"/>
              <a:t>Inc</a:t>
            </a:r>
            <a:r>
              <a:rPr lang="en-US" dirty="0"/>
              <a:t>/</a:t>
            </a:r>
            <a:r>
              <a:rPr lang="en-US" dirty="0" err="1"/>
              <a:t>Photographer’sChoice</a:t>
            </a:r>
            <a:r>
              <a:rPr lang="en-US" dirty="0"/>
              <a:t>/Getty Images; </a:t>
            </a:r>
            <a:r>
              <a:rPr lang="en-US" dirty="0" err="1"/>
              <a:t>Geostock</a:t>
            </a:r>
            <a:r>
              <a:rPr lang="en-US" dirty="0"/>
              <a:t>/Getty Images</a:t>
            </a:r>
          </a:p>
        </p:txBody>
      </p:sp>
      <p:sp>
        <p:nvSpPr>
          <p:cNvPr id="6" name="Slide Number Placeholder 5"/>
          <p:cNvSpPr>
            <a:spLocks noGrp="1"/>
          </p:cNvSpPr>
          <p:nvPr>
            <p:ph type="sldNum" sz="quarter" idx="10"/>
          </p:nvPr>
        </p:nvSpPr>
        <p:spPr/>
        <p:txBody>
          <a:bodyPr/>
          <a:lstStyle/>
          <a:p>
            <a:fld id="{68151E55-6873-49E2-B8D5-2F265E6F1973}" type="slidenum">
              <a:rPr lang="en-US" smtClean="0"/>
              <a:t>8</a:t>
            </a:fld>
            <a:endParaRPr lang="en-US" dirty="0"/>
          </a:p>
        </p:txBody>
      </p:sp>
    </p:spTree>
    <p:extLst>
      <p:ext uri="{BB962C8B-B14F-4D97-AF65-F5344CB8AC3E}">
        <p14:creationId xmlns:p14="http://schemas.microsoft.com/office/powerpoint/2010/main" val="372089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Slots and Bus Lines</a:t>
            </a:r>
          </a:p>
        </p:txBody>
      </p:sp>
      <p:sp>
        <p:nvSpPr>
          <p:cNvPr id="3" name="Content Placeholder 2"/>
          <p:cNvSpPr>
            <a:spLocks noGrp="1"/>
          </p:cNvSpPr>
          <p:nvPr>
            <p:ph sz="quarter" idx="11"/>
          </p:nvPr>
        </p:nvSpPr>
        <p:spPr>
          <a:xfrm>
            <a:off x="342900" y="1276709"/>
            <a:ext cx="8458200" cy="2350411"/>
          </a:xfrm>
        </p:spPr>
        <p:txBody>
          <a:bodyPr/>
          <a:lstStyle/>
          <a:p>
            <a:r>
              <a:rPr lang="en-US" dirty="0"/>
              <a:t>Additional system board components: </a:t>
            </a:r>
          </a:p>
          <a:p>
            <a:r>
              <a:rPr lang="en-US" dirty="0"/>
              <a:t>Slots.</a:t>
            </a:r>
          </a:p>
          <a:p>
            <a:pPr lvl="1"/>
            <a:r>
              <a:rPr lang="en-US" dirty="0"/>
              <a:t>Provide a connection point for specialized cards or circuit boards.</a:t>
            </a:r>
          </a:p>
          <a:p>
            <a:pPr lvl="1"/>
            <a:r>
              <a:rPr lang="en-US" dirty="0"/>
              <a:t>Provide expansion capabilities for the computer.</a:t>
            </a:r>
          </a:p>
        </p:txBody>
      </p:sp>
      <p:sp>
        <p:nvSpPr>
          <p:cNvPr id="4" name="Content Placeholder 3"/>
          <p:cNvSpPr>
            <a:spLocks noGrp="1"/>
          </p:cNvSpPr>
          <p:nvPr>
            <p:ph sz="quarter" idx="14"/>
          </p:nvPr>
        </p:nvSpPr>
        <p:spPr>
          <a:xfrm>
            <a:off x="342900" y="3749040"/>
            <a:ext cx="8458200" cy="2499360"/>
          </a:xfrm>
        </p:spPr>
        <p:txBody>
          <a:bodyPr/>
          <a:lstStyle/>
          <a:p>
            <a:r>
              <a:rPr lang="en-US" dirty="0"/>
              <a:t>Bus lines.</a:t>
            </a:r>
          </a:p>
          <a:p>
            <a:pPr lvl="1"/>
            <a:r>
              <a:rPr lang="en-US" dirty="0"/>
              <a:t>Connecting lines that provide pathways to support communication among electronic components.</a:t>
            </a:r>
          </a:p>
        </p:txBody>
      </p:sp>
      <p:sp>
        <p:nvSpPr>
          <p:cNvPr id="7" name="Slide Number Placeholder 6"/>
          <p:cNvSpPr>
            <a:spLocks noGrp="1"/>
          </p:cNvSpPr>
          <p:nvPr>
            <p:ph type="sldNum" sz="quarter" idx="10"/>
          </p:nvPr>
        </p:nvSpPr>
        <p:spPr/>
        <p:txBody>
          <a:bodyPr/>
          <a:lstStyle/>
          <a:p>
            <a:fld id="{68151E55-6873-49E2-B8D5-2F265E6F1973}" type="slidenum">
              <a:rPr lang="en-US" smtClean="0"/>
              <a:t>9</a:t>
            </a:fld>
            <a:endParaRPr lang="en-US" dirty="0"/>
          </a:p>
        </p:txBody>
      </p:sp>
    </p:spTree>
    <p:extLst>
      <p:ext uri="{BB962C8B-B14F-4D97-AF65-F5344CB8AC3E}">
        <p14:creationId xmlns:p14="http://schemas.microsoft.com/office/powerpoint/2010/main" val="1781722721"/>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2.xml><?xml version="1.0" encoding="utf-8"?>
<a:theme xmlns:a="http://schemas.openxmlformats.org/drawingml/2006/main" name="MainContentSlideMaster">
  <a:themeElements>
    <a:clrScheme name="Custom 31">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AD8FA8EE-38E3-45B4-B8A8-91E7376F22D2}"/>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59A53402-BF8D-4356-9B02-35501F8B049D}"/>
    </a:ext>
  </a:extLst>
</a:theme>
</file>

<file path=ppt/theme/theme5.xml><?xml version="1.0" encoding="utf-8"?>
<a:theme xmlns:a="http://schemas.openxmlformats.org/drawingml/2006/main" name="ImageDescriptionAppendixSlideMaster">
  <a:themeElements>
    <a:clrScheme name="Custom 30">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002D0E3A-676D-4160-97AC-45FBF1A959A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Template_Editorial_v11_2020</Template>
  <TotalTime>1501</TotalTime>
  <Words>3961</Words>
  <Application>Microsoft Office PowerPoint</Application>
  <PresentationFormat>全屏显示(4:3)</PresentationFormat>
  <Paragraphs>531</Paragraphs>
  <Slides>33</Slides>
  <Notes>33</Notes>
  <HiddenSlides>0</HiddenSlides>
  <MMClips>0</MMClips>
  <ScaleCrop>false</ScaleCrop>
  <HeadingPairs>
    <vt:vector size="6" baseType="variant">
      <vt:variant>
        <vt:lpstr>已用的字体</vt:lpstr>
      </vt:variant>
      <vt:variant>
        <vt:i4>3</vt:i4>
      </vt:variant>
      <vt:variant>
        <vt:lpstr>主题</vt:lpstr>
      </vt:variant>
      <vt:variant>
        <vt:i4>5</vt:i4>
      </vt:variant>
      <vt:variant>
        <vt:lpstr>幻灯片标题</vt:lpstr>
      </vt:variant>
      <vt:variant>
        <vt:i4>33</vt:i4>
      </vt:variant>
    </vt:vector>
  </HeadingPairs>
  <TitlesOfParts>
    <vt:vector size="41" baseType="lpstr">
      <vt:lpstr>黑体</vt:lpstr>
      <vt:lpstr>Arial</vt:lpstr>
      <vt:lpstr>Calibri</vt:lpstr>
      <vt:lpstr>Title Slides Master</vt:lpstr>
      <vt:lpstr>MainContentSlideMaster</vt:lpstr>
      <vt:lpstr>ClosingMaster</vt:lpstr>
      <vt:lpstr>DividerSlideMaster</vt:lpstr>
      <vt:lpstr>ImageDescriptionAppendixSlideMaster</vt:lpstr>
      <vt:lpstr>Chapter 5</vt:lpstr>
      <vt:lpstr>Learning Objectives</vt:lpstr>
      <vt:lpstr>Introduction</vt:lpstr>
      <vt:lpstr>System Unit Basics</vt:lpstr>
      <vt:lpstr>Making IT Work for You ~ Gaming</vt:lpstr>
      <vt:lpstr>Components</vt:lpstr>
      <vt:lpstr>System Board</vt:lpstr>
      <vt:lpstr>Sockets and Chips</vt:lpstr>
      <vt:lpstr>Slots and Bus Lines</vt:lpstr>
      <vt:lpstr>Microprocessor</vt:lpstr>
      <vt:lpstr>Microprocessor Speed</vt:lpstr>
      <vt:lpstr>Multicore Chips</vt:lpstr>
      <vt:lpstr>Specialty Processors</vt:lpstr>
      <vt:lpstr>Memory</vt:lpstr>
      <vt:lpstr>RAM 1</vt:lpstr>
      <vt:lpstr>RAM 2</vt:lpstr>
      <vt:lpstr>ROM</vt:lpstr>
      <vt:lpstr>Flash Memory</vt:lpstr>
      <vt:lpstr>Expansion Slots and Cards</vt:lpstr>
      <vt:lpstr>Bus Lines/Bus</vt:lpstr>
      <vt:lpstr>Expansion Buses</vt:lpstr>
      <vt:lpstr>Ports</vt:lpstr>
      <vt:lpstr>Standard Ports</vt:lpstr>
      <vt:lpstr>Specialized Ports</vt:lpstr>
      <vt:lpstr>Cables</vt:lpstr>
      <vt:lpstr>Power Supply</vt:lpstr>
      <vt:lpstr>Electronic Data and Instructions</vt:lpstr>
      <vt:lpstr>Numeric Representation</vt:lpstr>
      <vt:lpstr>Character Encoding</vt:lpstr>
      <vt:lpstr>Careers in I T</vt:lpstr>
      <vt:lpstr>A Look to the Future</vt:lpstr>
      <vt:lpstr>Open Ended Questions</vt:lpstr>
      <vt:lpstr>End of Main Content</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
  <cp:keywords/>
  <cp:lastModifiedBy>zhangyp</cp:lastModifiedBy>
  <cp:revision>207</cp:revision>
  <dcterms:created xsi:type="dcterms:W3CDTF">2021-07-01T13:49:16Z</dcterms:created>
  <dcterms:modified xsi:type="dcterms:W3CDTF">2022-08-29T02:44:06Z</dcterms:modified>
</cp:coreProperties>
</file>